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0" r:id="rId4"/>
  </p:sldMasterIdLst>
  <p:notesMasterIdLst>
    <p:notesMasterId r:id="rId39"/>
  </p:notesMasterIdLst>
  <p:handoutMasterIdLst>
    <p:handoutMasterId r:id="rId40"/>
  </p:handoutMasterIdLst>
  <p:sldIdLst>
    <p:sldId id="257" r:id="rId5"/>
    <p:sldId id="261" r:id="rId6"/>
    <p:sldId id="274" r:id="rId7"/>
    <p:sldId id="275" r:id="rId8"/>
    <p:sldId id="289" r:id="rId9"/>
    <p:sldId id="292" r:id="rId10"/>
    <p:sldId id="293" r:id="rId11"/>
    <p:sldId id="294" r:id="rId12"/>
    <p:sldId id="297" r:id="rId13"/>
    <p:sldId id="295" r:id="rId14"/>
    <p:sldId id="322" r:id="rId15"/>
    <p:sldId id="277" r:id="rId16"/>
    <p:sldId id="278" r:id="rId17"/>
    <p:sldId id="279" r:id="rId18"/>
    <p:sldId id="311" r:id="rId19"/>
    <p:sldId id="312" r:id="rId20"/>
    <p:sldId id="313" r:id="rId21"/>
    <p:sldId id="314" r:id="rId22"/>
    <p:sldId id="315" r:id="rId23"/>
    <p:sldId id="316" r:id="rId24"/>
    <p:sldId id="317" r:id="rId25"/>
    <p:sldId id="318" r:id="rId26"/>
    <p:sldId id="319" r:id="rId27"/>
    <p:sldId id="320" r:id="rId28"/>
    <p:sldId id="321" r:id="rId29"/>
    <p:sldId id="323" r:id="rId30"/>
    <p:sldId id="282" r:id="rId31"/>
    <p:sldId id="283" r:id="rId32"/>
    <p:sldId id="281" r:id="rId33"/>
    <p:sldId id="284" r:id="rId34"/>
    <p:sldId id="285" r:id="rId35"/>
    <p:sldId id="288" r:id="rId36"/>
    <p:sldId id="266" r:id="rId37"/>
    <p:sldId id="273" r:id="rId38"/>
  </p:sldIdLst>
  <p:sldSz cx="12192000" cy="6858000"/>
  <p:notesSz cx="6858000" cy="9144000"/>
  <p:defaultTextStyle>
    <a:defPPr rtl="0">
      <a:defRPr lang="ko-k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eeChanhyo" initials="L" lastIdx="1" clrIdx="0">
    <p:extLst>
      <p:ext uri="{19B8F6BF-5375-455C-9EA6-DF929625EA0E}">
        <p15:presenceInfo xmlns:p15="http://schemas.microsoft.com/office/powerpoint/2012/main" userId="S::21700589@handong.edu::ccbe9159-b122-4068-8999-f6e90621ccaa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보통 스타일 3 - 강조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CF1AB2-1976-4502-BF36-3FF5EA218861}" styleName="보통 스타일 4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125E5076-3810-47DD-B79F-674D7AD40C01}" styleName="어두운 스타일 1 - 강조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660B408-B3CF-4A94-85FC-2B1E0A45F4A2}" styleName="어두운 스타일 2 - 강조 1/강조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8A107856-5554-42FB-B03E-39F5DBC370BA}" styleName="보통 스타일 4 - 강조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C4B1156A-380E-4F78-BDF5-A606A8083BF9}" styleName="보통 스타일 4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9631B5-78F2-41C9-869B-9F39066F8104}" styleName="보통 스타일 3 - 강조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979" autoAdjust="0"/>
    <p:restoredTop sz="94628" autoAdjust="0"/>
  </p:normalViewPr>
  <p:slideViewPr>
    <p:cSldViewPr snapToGrid="0" snapToObjects="1">
      <p:cViewPr>
        <p:scale>
          <a:sx n="75" d="100"/>
          <a:sy n="75" d="100"/>
        </p:scale>
        <p:origin x="1290" y="79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9" d="100"/>
          <a:sy n="89" d="100"/>
        </p:scale>
        <p:origin x="3012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handoutMaster" Target="handoutMasters/handoutMaster1.xml"/><Relationship Id="rId45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coloredtext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2">
        <a:alpha val="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dk2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dk2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B62DEA7-9DCD-4B2E-9DC5-BE121C266AFD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coloredtext_accent0_3" csCatId="mainScheme" phldr="1"/>
      <dgm:spPr/>
      <dgm:t>
        <a:bodyPr rtlCol="0"/>
        <a:lstStyle/>
        <a:p>
          <a:pPr rtl="0"/>
          <a:endParaRPr lang="en-US"/>
        </a:p>
      </dgm:t>
    </dgm:pt>
    <dgm:pt modelId="{41CDB9B8-E81E-41E7-AE89-8F6EDFC88D92}">
      <dgm:prSet/>
      <dgm:spPr/>
      <dgm:t>
        <a:bodyPr rtlCol="0"/>
        <a:lstStyle/>
        <a:p>
          <a:pPr rtl="0">
            <a:lnSpc>
              <a:spcPct val="100000"/>
            </a:lnSpc>
            <a:defRPr cap="all"/>
          </a:pPr>
          <a:r>
            <a:rPr lang="ko-KR" altLang="en-US" noProof="0" dirty="0">
              <a:latin typeface="마루 부리 Beta" panose="020B0600000101010101" pitchFamily="50" charset="-127"/>
              <a:ea typeface="마루 부리 Beta" panose="020B0600000101010101" pitchFamily="50" charset="-127"/>
            </a:rPr>
            <a:t>주어진 데이터 해석</a:t>
          </a:r>
        </a:p>
      </dgm:t>
    </dgm:pt>
    <dgm:pt modelId="{5D2FF527-BA77-40BE-9414-16FAE46386BB}" type="parTrans" cxnId="{21EB7847-13AE-4881-9090-909F31360F4E}">
      <dgm:prSet/>
      <dgm:spPr/>
      <dgm:t>
        <a:bodyPr rtlCol="0"/>
        <a:lstStyle/>
        <a:p>
          <a:pPr rtl="0"/>
          <a:endParaRPr lang="ko-KR" altLang="en-US" noProof="0"/>
        </a:p>
      </dgm:t>
    </dgm:pt>
    <dgm:pt modelId="{BA791450-8D1E-4A6F-B71D-2984D9E245C4}" type="sibTrans" cxnId="{21EB7847-13AE-4881-9090-909F31360F4E}">
      <dgm:prSet/>
      <dgm:spPr/>
      <dgm:t>
        <a:bodyPr rtlCol="0"/>
        <a:lstStyle/>
        <a:p>
          <a:pPr rtl="0"/>
          <a:endParaRPr lang="ko-KR" altLang="en-US" noProof="0"/>
        </a:p>
      </dgm:t>
    </dgm:pt>
    <dgm:pt modelId="{4D7D34C7-9466-4514-BF51-7396C17436B5}">
      <dgm:prSet/>
      <dgm:spPr/>
      <dgm:t>
        <a:bodyPr rtlCol="0"/>
        <a:lstStyle/>
        <a:p>
          <a:pPr rtl="0">
            <a:lnSpc>
              <a:spcPct val="100000"/>
            </a:lnSpc>
            <a:defRPr cap="all"/>
          </a:pPr>
          <a:r>
            <a:rPr lang="ko-KR" altLang="en-US" noProof="0">
              <a:latin typeface="마루 부리 Beta" panose="020B0600000101010101" pitchFamily="50" charset="-127"/>
              <a:ea typeface="마루 부리 Beta" panose="020B0600000101010101" pitchFamily="50" charset="-127"/>
            </a:rPr>
            <a:t>데이터 시각화</a:t>
          </a:r>
        </a:p>
      </dgm:t>
    </dgm:pt>
    <dgm:pt modelId="{37DD6CE0-C2AA-4EB6-9E7D-14AED2127C40}" type="parTrans" cxnId="{7EEBEB1B-497E-4365-84F9-FBB75D7759E5}">
      <dgm:prSet/>
      <dgm:spPr/>
      <dgm:t>
        <a:bodyPr rtlCol="0"/>
        <a:lstStyle/>
        <a:p>
          <a:pPr rtl="0"/>
          <a:endParaRPr lang="ko-KR" altLang="en-US" noProof="0"/>
        </a:p>
      </dgm:t>
    </dgm:pt>
    <dgm:pt modelId="{483498F9-A0C2-4668-85AB-D8E6E254F73B}" type="sibTrans" cxnId="{7EEBEB1B-497E-4365-84F9-FBB75D7759E5}">
      <dgm:prSet/>
      <dgm:spPr/>
      <dgm:t>
        <a:bodyPr rtlCol="0"/>
        <a:lstStyle/>
        <a:p>
          <a:pPr rtl="0"/>
          <a:endParaRPr lang="ko-KR" altLang="en-US" noProof="0"/>
        </a:p>
      </dgm:t>
    </dgm:pt>
    <dgm:pt modelId="{8E185869-F0D4-43E2-B08A-2F3E83EE98F3}">
      <dgm:prSet/>
      <dgm:spPr/>
      <dgm:t>
        <a:bodyPr rtlCol="0"/>
        <a:lstStyle/>
        <a:p>
          <a:pPr rtl="0">
            <a:lnSpc>
              <a:spcPct val="100000"/>
            </a:lnSpc>
            <a:defRPr cap="all"/>
          </a:pPr>
          <a:r>
            <a:rPr lang="ko-KR" altLang="en-US" noProof="0">
              <a:latin typeface="마루 부리 Beta" panose="020B0600000101010101" pitchFamily="50" charset="-127"/>
              <a:ea typeface="마루 부리 Beta" panose="020B0600000101010101" pitchFamily="50" charset="-127"/>
            </a:rPr>
            <a:t>시각화된 데이터를 바탕으로 분석</a:t>
          </a:r>
        </a:p>
      </dgm:t>
    </dgm:pt>
    <dgm:pt modelId="{7EE27099-92EA-4EDF-B176-0E355876D272}" type="parTrans" cxnId="{7F970F62-30E3-4F5B-A242-825013BF84A8}">
      <dgm:prSet/>
      <dgm:spPr/>
      <dgm:t>
        <a:bodyPr rtlCol="0"/>
        <a:lstStyle/>
        <a:p>
          <a:pPr rtl="0"/>
          <a:endParaRPr lang="ko-KR" altLang="en-US" noProof="0"/>
        </a:p>
      </dgm:t>
    </dgm:pt>
    <dgm:pt modelId="{77D0876E-2BA2-4E28-ADB5-9885FCB7156A}" type="sibTrans" cxnId="{7F970F62-30E3-4F5B-A242-825013BF84A8}">
      <dgm:prSet/>
      <dgm:spPr/>
      <dgm:t>
        <a:bodyPr rtlCol="0"/>
        <a:lstStyle/>
        <a:p>
          <a:pPr rtl="0"/>
          <a:endParaRPr lang="ko-KR" altLang="en-US" noProof="0"/>
        </a:p>
      </dgm:t>
    </dgm:pt>
    <dgm:pt modelId="{DC13276E-A6EE-4F1F-8058-BC35079FF369}" type="pres">
      <dgm:prSet presAssocID="{7B62DEA7-9DCD-4B2E-9DC5-BE121C266AFD}" presName="root" presStyleCnt="0">
        <dgm:presLayoutVars>
          <dgm:dir/>
          <dgm:resizeHandles val="exact"/>
        </dgm:presLayoutVars>
      </dgm:prSet>
      <dgm:spPr/>
    </dgm:pt>
    <dgm:pt modelId="{FC0020A3-4A09-44BC-9422-BF96460099FD}" type="pres">
      <dgm:prSet presAssocID="{41CDB9B8-E81E-41E7-AE89-8F6EDFC88D92}" presName="compNode" presStyleCnt="0"/>
      <dgm:spPr/>
    </dgm:pt>
    <dgm:pt modelId="{E82669A6-D7CD-4E20-A39A-832FC11B6B9B}" type="pres">
      <dgm:prSet presAssocID="{41CDB9B8-E81E-41E7-AE89-8F6EDFC88D92}" presName="iconBgRect" presStyleLbl="bgShp" presStyleIdx="0" presStyleCnt="3"/>
      <dgm:spPr/>
    </dgm:pt>
    <dgm:pt modelId="{DBE80AD5-B037-463C-90F4-1727C06AEF45}" type="pres">
      <dgm:prSet presAssocID="{41CDB9B8-E81E-41E7-AE89-8F6EDFC88D92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8F63C1E9-D4EC-4936-93E1-8553F5C25439}" type="pres">
      <dgm:prSet presAssocID="{41CDB9B8-E81E-41E7-AE89-8F6EDFC88D92}" presName="spaceRect" presStyleCnt="0"/>
      <dgm:spPr/>
    </dgm:pt>
    <dgm:pt modelId="{F9233C29-A837-45C9-97F9-BAE8ED657BAE}" type="pres">
      <dgm:prSet presAssocID="{41CDB9B8-E81E-41E7-AE89-8F6EDFC88D92}" presName="textRect" presStyleLbl="revTx" presStyleIdx="0" presStyleCnt="3">
        <dgm:presLayoutVars>
          <dgm:chMax val="1"/>
          <dgm:chPref val="1"/>
        </dgm:presLayoutVars>
      </dgm:prSet>
      <dgm:spPr/>
    </dgm:pt>
    <dgm:pt modelId="{23DA43FB-D1BE-4705-9AEE-107E81D7BB69}" type="pres">
      <dgm:prSet presAssocID="{BA791450-8D1E-4A6F-B71D-2984D9E245C4}" presName="sibTrans" presStyleCnt="0"/>
      <dgm:spPr/>
    </dgm:pt>
    <dgm:pt modelId="{DE721FBE-03FB-4D3D-BDD7-CAE300D7CB34}" type="pres">
      <dgm:prSet presAssocID="{4D7D34C7-9466-4514-BF51-7396C17436B5}" presName="compNode" presStyleCnt="0"/>
      <dgm:spPr/>
    </dgm:pt>
    <dgm:pt modelId="{3CB79098-E121-45C4-B6BC-DFC46C69E116}" type="pres">
      <dgm:prSet presAssocID="{4D7D34C7-9466-4514-BF51-7396C17436B5}" presName="iconBgRect" presStyleLbl="bgShp" presStyleIdx="1" presStyleCnt="3"/>
      <dgm:spPr/>
    </dgm:pt>
    <dgm:pt modelId="{69E203E4-52D5-4F02-A43A-C8BB1F9AC5C8}" type="pres">
      <dgm:prSet presAssocID="{4D7D34C7-9466-4514-BF51-7396C17436B5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5A27C874-CAEB-4A66-8D99-0F3AC943E5AB}" type="pres">
      <dgm:prSet presAssocID="{4D7D34C7-9466-4514-BF51-7396C17436B5}" presName="spaceRect" presStyleCnt="0"/>
      <dgm:spPr/>
    </dgm:pt>
    <dgm:pt modelId="{A7DB1614-C206-4950-80C1-49D2C414AC91}" type="pres">
      <dgm:prSet presAssocID="{4D7D34C7-9466-4514-BF51-7396C17436B5}" presName="textRect" presStyleLbl="revTx" presStyleIdx="1" presStyleCnt="3">
        <dgm:presLayoutVars>
          <dgm:chMax val="1"/>
          <dgm:chPref val="1"/>
        </dgm:presLayoutVars>
      </dgm:prSet>
      <dgm:spPr/>
    </dgm:pt>
    <dgm:pt modelId="{62346287-0F0E-456F-B705-F79E37BC86EE}" type="pres">
      <dgm:prSet presAssocID="{483498F9-A0C2-4668-85AB-D8E6E254F73B}" presName="sibTrans" presStyleCnt="0"/>
      <dgm:spPr/>
    </dgm:pt>
    <dgm:pt modelId="{2656C800-25CF-4188-B876-F7D1654F1042}" type="pres">
      <dgm:prSet presAssocID="{8E185869-F0D4-43E2-B08A-2F3E83EE98F3}" presName="compNode" presStyleCnt="0"/>
      <dgm:spPr/>
    </dgm:pt>
    <dgm:pt modelId="{7206D892-B3F1-496D-BF53-15FEB0766F4F}" type="pres">
      <dgm:prSet presAssocID="{8E185869-F0D4-43E2-B08A-2F3E83EE98F3}" presName="iconBgRect" presStyleLbl="bgShp" presStyleIdx="2" presStyleCnt="3"/>
      <dgm:spPr/>
    </dgm:pt>
    <dgm:pt modelId="{ACF04E8D-4BF8-4251-912E-BABC479158FC}" type="pres">
      <dgm:prSet presAssocID="{8E185869-F0D4-43E2-B08A-2F3E83EE98F3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755BFFC9-B3F4-418D-9116-04D7B34A92B6}" type="pres">
      <dgm:prSet presAssocID="{8E185869-F0D4-43E2-B08A-2F3E83EE98F3}" presName="spaceRect" presStyleCnt="0"/>
      <dgm:spPr/>
    </dgm:pt>
    <dgm:pt modelId="{BF1ECDC9-5335-4D4E-B27E-87B829208F37}" type="pres">
      <dgm:prSet presAssocID="{8E185869-F0D4-43E2-B08A-2F3E83EE98F3}" presName="textRect" presStyleLbl="revTx" presStyleIdx="2" presStyleCnt="3" custScaleX="100001">
        <dgm:presLayoutVars>
          <dgm:chMax val="1"/>
          <dgm:chPref val="1"/>
        </dgm:presLayoutVars>
      </dgm:prSet>
      <dgm:spPr/>
    </dgm:pt>
  </dgm:ptLst>
  <dgm:cxnLst>
    <dgm:cxn modelId="{0E84AA06-E460-486B-B9E1-F830D93461BC}" type="presOf" srcId="{8E185869-F0D4-43E2-B08A-2F3E83EE98F3}" destId="{BF1ECDC9-5335-4D4E-B27E-87B829208F37}" srcOrd="0" destOrd="0" presId="urn:microsoft.com/office/officeart/2018/5/layout/IconCircleLabelList"/>
    <dgm:cxn modelId="{7EEBEB1B-497E-4365-84F9-FBB75D7759E5}" srcId="{7B62DEA7-9DCD-4B2E-9DC5-BE121C266AFD}" destId="{4D7D34C7-9466-4514-BF51-7396C17436B5}" srcOrd="1" destOrd="0" parTransId="{37DD6CE0-C2AA-4EB6-9E7D-14AED2127C40}" sibTransId="{483498F9-A0C2-4668-85AB-D8E6E254F73B}"/>
    <dgm:cxn modelId="{BA5EEB3F-3502-4D49-B5FA-3FD4A795BA4A}" type="presOf" srcId="{4D7D34C7-9466-4514-BF51-7396C17436B5}" destId="{A7DB1614-C206-4950-80C1-49D2C414AC91}" srcOrd="0" destOrd="0" presId="urn:microsoft.com/office/officeart/2018/5/layout/IconCircleLabelList"/>
    <dgm:cxn modelId="{7F970F62-30E3-4F5B-A242-825013BF84A8}" srcId="{7B62DEA7-9DCD-4B2E-9DC5-BE121C266AFD}" destId="{8E185869-F0D4-43E2-B08A-2F3E83EE98F3}" srcOrd="2" destOrd="0" parTransId="{7EE27099-92EA-4EDF-B176-0E355876D272}" sibTransId="{77D0876E-2BA2-4E28-ADB5-9885FCB7156A}"/>
    <dgm:cxn modelId="{21EB7847-13AE-4881-9090-909F31360F4E}" srcId="{7B62DEA7-9DCD-4B2E-9DC5-BE121C266AFD}" destId="{41CDB9B8-E81E-41E7-AE89-8F6EDFC88D92}" srcOrd="0" destOrd="0" parTransId="{5D2FF527-BA77-40BE-9414-16FAE46386BB}" sibTransId="{BA791450-8D1E-4A6F-B71D-2984D9E245C4}"/>
    <dgm:cxn modelId="{1D420EA8-FBEB-417A-A26A-3FF668FE26BC}" type="presOf" srcId="{41CDB9B8-E81E-41E7-AE89-8F6EDFC88D92}" destId="{F9233C29-A837-45C9-97F9-BAE8ED657BAE}" srcOrd="0" destOrd="0" presId="urn:microsoft.com/office/officeart/2018/5/layout/IconCircleLabelList"/>
    <dgm:cxn modelId="{A8B04ABE-C4C8-4242-BB1D-E6C6110D8B05}" type="presOf" srcId="{7B62DEA7-9DCD-4B2E-9DC5-BE121C266AFD}" destId="{DC13276E-A6EE-4F1F-8058-BC35079FF369}" srcOrd="0" destOrd="0" presId="urn:microsoft.com/office/officeart/2018/5/layout/IconCircleLabelList"/>
    <dgm:cxn modelId="{88C4AD61-9B66-4A5D-B87E-BBB1F47151C8}" type="presParOf" srcId="{DC13276E-A6EE-4F1F-8058-BC35079FF369}" destId="{FC0020A3-4A09-44BC-9422-BF96460099FD}" srcOrd="0" destOrd="0" presId="urn:microsoft.com/office/officeart/2018/5/layout/IconCircleLabelList"/>
    <dgm:cxn modelId="{567A02C1-3118-4807-B359-983ABFC9757C}" type="presParOf" srcId="{FC0020A3-4A09-44BC-9422-BF96460099FD}" destId="{E82669A6-D7CD-4E20-A39A-832FC11B6B9B}" srcOrd="0" destOrd="0" presId="urn:microsoft.com/office/officeart/2018/5/layout/IconCircleLabelList"/>
    <dgm:cxn modelId="{5509B6BD-BDAF-4DF1-9454-7AF8F2C39569}" type="presParOf" srcId="{FC0020A3-4A09-44BC-9422-BF96460099FD}" destId="{DBE80AD5-B037-463C-90F4-1727C06AEF45}" srcOrd="1" destOrd="0" presId="urn:microsoft.com/office/officeart/2018/5/layout/IconCircleLabelList"/>
    <dgm:cxn modelId="{6E8F8002-AA4A-4700-93DF-1E78F9B01264}" type="presParOf" srcId="{FC0020A3-4A09-44BC-9422-BF96460099FD}" destId="{8F63C1E9-D4EC-4936-93E1-8553F5C25439}" srcOrd="2" destOrd="0" presId="urn:microsoft.com/office/officeart/2018/5/layout/IconCircleLabelList"/>
    <dgm:cxn modelId="{61773F85-770D-4670-8CD7-469BA1E3C500}" type="presParOf" srcId="{FC0020A3-4A09-44BC-9422-BF96460099FD}" destId="{F9233C29-A837-45C9-97F9-BAE8ED657BAE}" srcOrd="3" destOrd="0" presId="urn:microsoft.com/office/officeart/2018/5/layout/IconCircleLabelList"/>
    <dgm:cxn modelId="{B493DD12-D1A3-48DF-84E9-82EB93A382C0}" type="presParOf" srcId="{DC13276E-A6EE-4F1F-8058-BC35079FF369}" destId="{23DA43FB-D1BE-4705-9AEE-107E81D7BB69}" srcOrd="1" destOrd="0" presId="urn:microsoft.com/office/officeart/2018/5/layout/IconCircleLabelList"/>
    <dgm:cxn modelId="{5836806D-855F-46EA-800A-981019A75AFD}" type="presParOf" srcId="{DC13276E-A6EE-4F1F-8058-BC35079FF369}" destId="{DE721FBE-03FB-4D3D-BDD7-CAE300D7CB34}" srcOrd="2" destOrd="0" presId="urn:microsoft.com/office/officeart/2018/5/layout/IconCircleLabelList"/>
    <dgm:cxn modelId="{1D3C850D-1065-4845-A1D7-763EE7FBB0AC}" type="presParOf" srcId="{DE721FBE-03FB-4D3D-BDD7-CAE300D7CB34}" destId="{3CB79098-E121-45C4-B6BC-DFC46C69E116}" srcOrd="0" destOrd="0" presId="urn:microsoft.com/office/officeart/2018/5/layout/IconCircleLabelList"/>
    <dgm:cxn modelId="{8273A823-FE07-427E-8BD7-495434A23D0A}" type="presParOf" srcId="{DE721FBE-03FB-4D3D-BDD7-CAE300D7CB34}" destId="{69E203E4-52D5-4F02-A43A-C8BB1F9AC5C8}" srcOrd="1" destOrd="0" presId="urn:microsoft.com/office/officeart/2018/5/layout/IconCircleLabelList"/>
    <dgm:cxn modelId="{3B56CEF0-DAA9-48AE-9177-48C81025611E}" type="presParOf" srcId="{DE721FBE-03FB-4D3D-BDD7-CAE300D7CB34}" destId="{5A27C874-CAEB-4A66-8D99-0F3AC943E5AB}" srcOrd="2" destOrd="0" presId="urn:microsoft.com/office/officeart/2018/5/layout/IconCircleLabelList"/>
    <dgm:cxn modelId="{D7B88B38-EA91-4170-BD6C-E590CCF44D99}" type="presParOf" srcId="{DE721FBE-03FB-4D3D-BDD7-CAE300D7CB34}" destId="{A7DB1614-C206-4950-80C1-49D2C414AC91}" srcOrd="3" destOrd="0" presId="urn:microsoft.com/office/officeart/2018/5/layout/IconCircleLabelList"/>
    <dgm:cxn modelId="{4858B3C1-B7E7-4A61-9713-29742E160E4C}" type="presParOf" srcId="{DC13276E-A6EE-4F1F-8058-BC35079FF369}" destId="{62346287-0F0E-456F-B705-F79E37BC86EE}" srcOrd="3" destOrd="0" presId="urn:microsoft.com/office/officeart/2018/5/layout/IconCircleLabelList"/>
    <dgm:cxn modelId="{DD91A43F-8F61-4B99-8BAF-CBDAA0291890}" type="presParOf" srcId="{DC13276E-A6EE-4F1F-8058-BC35079FF369}" destId="{2656C800-25CF-4188-B876-F7D1654F1042}" srcOrd="4" destOrd="0" presId="urn:microsoft.com/office/officeart/2018/5/layout/IconCircleLabelList"/>
    <dgm:cxn modelId="{EFDFD6C6-84D4-479D-9CB0-56827924AE92}" type="presParOf" srcId="{2656C800-25CF-4188-B876-F7D1654F1042}" destId="{7206D892-B3F1-496D-BF53-15FEB0766F4F}" srcOrd="0" destOrd="0" presId="urn:microsoft.com/office/officeart/2018/5/layout/IconCircleLabelList"/>
    <dgm:cxn modelId="{EA5403B0-CF82-425A-96F9-6CA04B585876}" type="presParOf" srcId="{2656C800-25CF-4188-B876-F7D1654F1042}" destId="{ACF04E8D-4BF8-4251-912E-BABC479158FC}" srcOrd="1" destOrd="0" presId="urn:microsoft.com/office/officeart/2018/5/layout/IconCircleLabelList"/>
    <dgm:cxn modelId="{3E2E1864-E149-48EA-9DEF-85A421D3FC93}" type="presParOf" srcId="{2656C800-25CF-4188-B876-F7D1654F1042}" destId="{755BFFC9-B3F4-418D-9116-04D7B34A92B6}" srcOrd="2" destOrd="0" presId="urn:microsoft.com/office/officeart/2018/5/layout/IconCircleLabelList"/>
    <dgm:cxn modelId="{6B500E66-F178-46D3-B1D2-4DB633234794}" type="presParOf" srcId="{2656C800-25CF-4188-B876-F7D1654F1042}" destId="{BF1ECDC9-5335-4D4E-B27E-87B829208F37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4503D04-C97E-4622-AE07-D0307CB3B4CA}" type="doc">
      <dgm:prSet loTypeId="urn:microsoft.com/office/officeart/2016/7/layout/LinearArrowProcessNumbered" loCatId="process" qsTypeId="urn:microsoft.com/office/officeart/2005/8/quickstyle/simple2" qsCatId="simple" csTypeId="urn:microsoft.com/office/officeart/2005/8/colors/accent2_2" csCatId="accent2" phldr="1"/>
      <dgm:spPr/>
      <dgm:t>
        <a:bodyPr rtlCol="0"/>
        <a:lstStyle/>
        <a:p>
          <a:pPr rtl="0"/>
          <a:endParaRPr lang="en-US"/>
        </a:p>
      </dgm:t>
    </dgm:pt>
    <dgm:pt modelId="{AAC263CB-8256-4B03-92FE-1622698FB3E9}">
      <dgm:prSet custT="1"/>
      <dgm:spPr>
        <a:solidFill>
          <a:schemeClr val="accent2">
            <a:lumMod val="20000"/>
            <a:lumOff val="80000"/>
            <a:alpha val="90000"/>
          </a:schemeClr>
        </a:solidFill>
        <a:ln>
          <a:noFill/>
        </a:ln>
      </dgm:spPr>
      <dgm:t>
        <a:bodyPr rtlCol="0" anchor="ctr"/>
        <a:lstStyle/>
        <a:p>
          <a:pPr algn="ctr" rtl="0"/>
          <a:r>
            <a:rPr lang="ko-KR" altLang="en-US" sz="1400" noProof="0">
              <a:latin typeface="마루 부리 Beta" panose="020B0600000101010101" pitchFamily="50" charset="-127"/>
              <a:ea typeface="마루 부리 Beta" panose="020B0600000101010101" pitchFamily="50" charset="-127"/>
            </a:rPr>
            <a:t>유동인구 </a:t>
          </a:r>
          <a:r>
            <a:rPr lang="en-US" altLang="ko-KR" sz="1400" noProof="0">
              <a:latin typeface="마루 부리 Beta" panose="020B0600000101010101" pitchFamily="50" charset="-127"/>
              <a:ea typeface="마루 부리 Beta" panose="020B0600000101010101" pitchFamily="50" charset="-127"/>
            </a:rPr>
            <a:t>– </a:t>
          </a:r>
          <a:r>
            <a:rPr lang="ko-KR" altLang="en-US" sz="1400" noProof="0">
              <a:latin typeface="마루 부리 Beta" panose="020B0600000101010101" pitchFamily="50" charset="-127"/>
              <a:ea typeface="마루 부리 Beta" panose="020B0600000101010101" pitchFamily="50" charset="-127"/>
            </a:rPr>
            <a:t>확진자 수 상관관계</a:t>
          </a:r>
          <a:endParaRPr lang="ko-KR" altLang="en-US" sz="1400" noProof="0" dirty="0">
            <a:latin typeface="마루 부리 Beta" panose="020B0600000101010101" pitchFamily="50" charset="-127"/>
            <a:ea typeface="마루 부리 Beta" panose="020B0600000101010101" pitchFamily="50" charset="-127"/>
          </a:endParaRPr>
        </a:p>
      </dgm:t>
    </dgm:pt>
    <dgm:pt modelId="{0BEED663-FC38-4EAD-940F-4C475D2C87DB}" type="parTrans" cxnId="{C5E94186-9CB6-4C42-92B3-C546CC53A7B9}">
      <dgm:prSet/>
      <dgm:spPr/>
      <dgm:t>
        <a:bodyPr rtlCol="0"/>
        <a:lstStyle/>
        <a:p>
          <a:pPr rtl="0"/>
          <a:endParaRPr lang="ko-KR" altLang="en-US" sz="4000" noProof="0" dirty="0"/>
        </a:p>
      </dgm:t>
    </dgm:pt>
    <dgm:pt modelId="{808B76D0-8EC7-469A-93AC-7A6017188A9D}" type="sibTrans" cxnId="{C5E94186-9CB6-4C42-92B3-C546CC53A7B9}">
      <dgm:prSet phldrT="1" phldr="0"/>
      <dgm:spPr>
        <a:solidFill>
          <a:schemeClr val="accent2"/>
        </a:solidFill>
        <a:ln>
          <a:noFill/>
        </a:ln>
      </dgm:spPr>
      <dgm:t>
        <a:bodyPr rtlCol="0"/>
        <a:lstStyle/>
        <a:p>
          <a:pPr rtl="0"/>
          <a:r>
            <a:rPr lang="en-US" altLang="ko-KR" noProof="0">
              <a:solidFill>
                <a:schemeClr val="bg2"/>
              </a:solidFill>
            </a:rPr>
            <a:t>1</a:t>
          </a:r>
          <a:endParaRPr lang="ko-KR" altLang="en-US" noProof="0" dirty="0">
            <a:solidFill>
              <a:schemeClr val="bg2"/>
            </a:solidFill>
          </a:endParaRPr>
        </a:p>
      </dgm:t>
    </dgm:pt>
    <dgm:pt modelId="{4E8D2E69-0173-4BD3-B96A-7A9C5DD12B47}">
      <dgm:prSet custT="1"/>
      <dgm:spPr>
        <a:solidFill>
          <a:schemeClr val="accent2">
            <a:lumMod val="20000"/>
            <a:lumOff val="80000"/>
            <a:alpha val="90000"/>
          </a:schemeClr>
        </a:solidFill>
        <a:ln>
          <a:noFill/>
        </a:ln>
      </dgm:spPr>
      <dgm:t>
        <a:bodyPr rtlCol="0" anchor="ctr"/>
        <a:lstStyle/>
        <a:p>
          <a:pPr algn="ctr" rtl="0"/>
          <a:r>
            <a:rPr lang="ko-KR" altLang="en-US" sz="1400" noProof="0">
              <a:latin typeface="마루 부리 Beta" panose="020B0600000101010101" pitchFamily="50" charset="-127"/>
              <a:ea typeface="마루 부리 Beta" panose="020B0600000101010101" pitchFamily="50" charset="-127"/>
            </a:rPr>
            <a:t>밀도 </a:t>
          </a:r>
          <a:r>
            <a:rPr lang="en-US" altLang="ko-KR" sz="1400" noProof="0">
              <a:latin typeface="마루 부리 Beta" panose="020B0600000101010101" pitchFamily="50" charset="-127"/>
              <a:ea typeface="마루 부리 Beta" panose="020B0600000101010101" pitchFamily="50" charset="-127"/>
            </a:rPr>
            <a:t>– </a:t>
          </a:r>
          <a:r>
            <a:rPr lang="ko-KR" altLang="en-US" sz="1400" noProof="0">
              <a:latin typeface="마루 부리 Beta" panose="020B0600000101010101" pitchFamily="50" charset="-127"/>
              <a:ea typeface="마루 부리 Beta" panose="020B0600000101010101" pitchFamily="50" charset="-127"/>
            </a:rPr>
            <a:t>유동인구 상관관계</a:t>
          </a:r>
          <a:endParaRPr lang="ko-KR" altLang="en-US" sz="1400" noProof="0" dirty="0">
            <a:latin typeface="마루 부리 Beta" panose="020B0600000101010101" pitchFamily="50" charset="-127"/>
            <a:ea typeface="마루 부리 Beta" panose="020B0600000101010101" pitchFamily="50" charset="-127"/>
          </a:endParaRPr>
        </a:p>
      </dgm:t>
    </dgm:pt>
    <dgm:pt modelId="{B954BF22-E3B3-4A1C-802E-590228BE2D9C}" type="parTrans" cxnId="{0F866C41-EB5F-47BD-A2CD-A58671F15B67}">
      <dgm:prSet/>
      <dgm:spPr/>
      <dgm:t>
        <a:bodyPr rtlCol="0"/>
        <a:lstStyle/>
        <a:p>
          <a:pPr rtl="0"/>
          <a:endParaRPr lang="ko-KR" altLang="en-US" sz="4000" noProof="0" dirty="0"/>
        </a:p>
      </dgm:t>
    </dgm:pt>
    <dgm:pt modelId="{FEF1E80E-8A9E-4B0A-817C-2A4CFDCF3FB2}" type="sibTrans" cxnId="{0F866C41-EB5F-47BD-A2CD-A58671F15B67}">
      <dgm:prSet phldrT="2" phldr="0"/>
      <dgm:spPr>
        <a:solidFill>
          <a:schemeClr val="accent2"/>
        </a:solidFill>
        <a:ln>
          <a:noFill/>
        </a:ln>
      </dgm:spPr>
      <dgm:t>
        <a:bodyPr rtlCol="0"/>
        <a:lstStyle/>
        <a:p>
          <a:pPr rtl="0"/>
          <a:r>
            <a:rPr lang="en-US" altLang="ko-KR" noProof="0">
              <a:solidFill>
                <a:schemeClr val="bg2"/>
              </a:solidFill>
            </a:rPr>
            <a:t>2</a:t>
          </a:r>
          <a:endParaRPr lang="ko-KR" altLang="en-US" noProof="0" dirty="0">
            <a:solidFill>
              <a:schemeClr val="bg2"/>
            </a:solidFill>
          </a:endParaRPr>
        </a:p>
      </dgm:t>
    </dgm:pt>
    <dgm:pt modelId="{93A6A030-ABAB-4EFA-B539-0FDB3E07C1EF}">
      <dgm:prSet custT="1"/>
      <dgm:spPr>
        <a:solidFill>
          <a:schemeClr val="accent2">
            <a:lumMod val="20000"/>
            <a:lumOff val="80000"/>
            <a:alpha val="90000"/>
          </a:schemeClr>
        </a:solidFill>
        <a:ln>
          <a:noFill/>
        </a:ln>
      </dgm:spPr>
      <dgm:t>
        <a:bodyPr rtlCol="0" anchor="ctr"/>
        <a:lstStyle/>
        <a:p>
          <a:pPr algn="ctr" rtl="0"/>
          <a:r>
            <a:rPr lang="ko-KR" altLang="en-US" sz="1400" noProof="0">
              <a:latin typeface="마루 부리 Beta" panose="020B0600000101010101" pitchFamily="50" charset="-127"/>
              <a:ea typeface="마루 부리 Beta" panose="020B0600000101010101" pitchFamily="50" charset="-127"/>
            </a:rPr>
            <a:t>밀도 </a:t>
          </a:r>
          <a:r>
            <a:rPr lang="en-US" altLang="ko-KR" sz="1400" noProof="0">
              <a:latin typeface="마루 부리 Beta" panose="020B0600000101010101" pitchFamily="50" charset="-127"/>
              <a:ea typeface="마루 부리 Beta" panose="020B0600000101010101" pitchFamily="50" charset="-127"/>
            </a:rPr>
            <a:t>– </a:t>
          </a:r>
          <a:r>
            <a:rPr lang="ko-KR" altLang="en-US" sz="1400" noProof="0">
              <a:latin typeface="마루 부리 Beta" panose="020B0600000101010101" pitchFamily="50" charset="-127"/>
              <a:ea typeface="마루 부리 Beta" panose="020B0600000101010101" pitchFamily="50" charset="-127"/>
            </a:rPr>
            <a:t>확진자 수 상관관계</a:t>
          </a:r>
          <a:r>
            <a:rPr lang="en-US" altLang="ko-KR" sz="1400" noProof="0">
              <a:latin typeface="마루 부리 Beta" panose="020B0600000101010101" pitchFamily="50" charset="-127"/>
              <a:ea typeface="마루 부리 Beta" panose="020B0600000101010101" pitchFamily="50" charset="-127"/>
            </a:rPr>
            <a:t>?</a:t>
          </a:r>
          <a:endParaRPr lang="ko-KR" altLang="en-US" sz="1400" noProof="0" dirty="0">
            <a:latin typeface="마루 부리 Beta" panose="020B0600000101010101" pitchFamily="50" charset="-127"/>
            <a:ea typeface="마루 부리 Beta" panose="020B0600000101010101" pitchFamily="50" charset="-127"/>
          </a:endParaRPr>
        </a:p>
      </dgm:t>
    </dgm:pt>
    <dgm:pt modelId="{3D674B97-6DC6-4A12-85BA-0976D3064237}" type="parTrans" cxnId="{4B40C8DC-6B57-4F5B-8440-7241C649700B}">
      <dgm:prSet/>
      <dgm:spPr/>
      <dgm:t>
        <a:bodyPr rtlCol="0"/>
        <a:lstStyle/>
        <a:p>
          <a:pPr rtl="0"/>
          <a:endParaRPr lang="ko-KR" altLang="en-US" sz="4000" noProof="0" dirty="0"/>
        </a:p>
      </dgm:t>
    </dgm:pt>
    <dgm:pt modelId="{BFE0749E-E343-4A6F-BD09-2810EE6B4BD7}" type="sibTrans" cxnId="{4B40C8DC-6B57-4F5B-8440-7241C649700B}">
      <dgm:prSet phldrT="3" phldr="0"/>
      <dgm:spPr>
        <a:solidFill>
          <a:schemeClr val="accent2"/>
        </a:solidFill>
        <a:ln>
          <a:noFill/>
        </a:ln>
      </dgm:spPr>
      <dgm:t>
        <a:bodyPr rtlCol="0"/>
        <a:lstStyle/>
        <a:p>
          <a:pPr rtl="0"/>
          <a:r>
            <a:rPr lang="en-US" altLang="ko-KR" noProof="0">
              <a:solidFill>
                <a:schemeClr val="bg2"/>
              </a:solidFill>
            </a:rPr>
            <a:t>3</a:t>
          </a:r>
          <a:endParaRPr lang="ko-KR" altLang="en-US" noProof="0" dirty="0">
            <a:solidFill>
              <a:schemeClr val="bg2"/>
            </a:solidFill>
          </a:endParaRPr>
        </a:p>
      </dgm:t>
    </dgm:pt>
    <dgm:pt modelId="{3C40F323-2A26-1146-9131-B2D8B599E05D}" type="pres">
      <dgm:prSet presAssocID="{D4503D04-C97E-4622-AE07-D0307CB3B4CA}" presName="linearFlow" presStyleCnt="0">
        <dgm:presLayoutVars>
          <dgm:dir/>
          <dgm:animLvl val="lvl"/>
          <dgm:resizeHandles val="exact"/>
        </dgm:presLayoutVars>
      </dgm:prSet>
      <dgm:spPr/>
    </dgm:pt>
    <dgm:pt modelId="{296CA727-22E4-1143-B024-CE111CF4A770}" type="pres">
      <dgm:prSet presAssocID="{AAC263CB-8256-4B03-92FE-1622698FB3E9}" presName="compositeNode" presStyleCnt="0"/>
      <dgm:spPr/>
    </dgm:pt>
    <dgm:pt modelId="{321FD1E3-6BBE-294B-B4C0-6DC5A435E948}" type="pres">
      <dgm:prSet presAssocID="{AAC263CB-8256-4B03-92FE-1622698FB3E9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70577C9B-C730-EA49-B58D-C5D075366A14}" type="pres">
      <dgm:prSet presAssocID="{AAC263CB-8256-4B03-92FE-1622698FB3E9}" presName="parSh" presStyleCnt="0"/>
      <dgm:spPr/>
    </dgm:pt>
    <dgm:pt modelId="{8B390F72-5471-DD42-9CE3-6F37BDA74B87}" type="pres">
      <dgm:prSet presAssocID="{AAC263CB-8256-4B03-92FE-1622698FB3E9}" presName="lineNode" presStyleLbl="alignAccFollowNode1" presStyleIdx="0" presStyleCnt="9"/>
      <dgm:spPr/>
    </dgm:pt>
    <dgm:pt modelId="{B510E1DB-3720-2045-A15B-D53248B697B7}" type="pres">
      <dgm:prSet presAssocID="{AAC263CB-8256-4B03-92FE-1622698FB3E9}" presName="lineArrowNode" presStyleLbl="alignAccFollowNode1" presStyleIdx="1" presStyleCnt="9"/>
      <dgm:spPr/>
    </dgm:pt>
    <dgm:pt modelId="{CE8B700A-AC6F-0E47-AEFA-DA760C3E6A6D}" type="pres">
      <dgm:prSet presAssocID="{808B76D0-8EC7-469A-93AC-7A6017188A9D}" presName="sibTransNodeCircle" presStyleLbl="alignNode1" presStyleIdx="0" presStyleCnt="3">
        <dgm:presLayoutVars>
          <dgm:chMax val="0"/>
          <dgm:bulletEnabled/>
        </dgm:presLayoutVars>
      </dgm:prSet>
      <dgm:spPr/>
    </dgm:pt>
    <dgm:pt modelId="{FCC40D6F-EEB6-3446-88E1-B053AA67D0BA}" type="pres">
      <dgm:prSet presAssocID="{808B76D0-8EC7-469A-93AC-7A6017188A9D}" presName="spacerBetweenCircleAndCallout" presStyleCnt="0">
        <dgm:presLayoutVars/>
      </dgm:prSet>
      <dgm:spPr/>
    </dgm:pt>
    <dgm:pt modelId="{12DC819D-BB19-CE49-AFEB-155922B01406}" type="pres">
      <dgm:prSet presAssocID="{AAC263CB-8256-4B03-92FE-1622698FB3E9}" presName="nodeText" presStyleLbl="alignAccFollowNode1" presStyleIdx="2" presStyleCnt="9">
        <dgm:presLayoutVars>
          <dgm:bulletEnabled val="1"/>
        </dgm:presLayoutVars>
      </dgm:prSet>
      <dgm:spPr/>
    </dgm:pt>
    <dgm:pt modelId="{C23696F0-ABD6-D744-AF78-0E1E04C15B58}" type="pres">
      <dgm:prSet presAssocID="{808B76D0-8EC7-469A-93AC-7A6017188A9D}" presName="sibTransComposite" presStyleCnt="0"/>
      <dgm:spPr/>
    </dgm:pt>
    <dgm:pt modelId="{EC700B7C-22AD-A448-932D-B2D74EB83739}" type="pres">
      <dgm:prSet presAssocID="{4E8D2E69-0173-4BD3-B96A-7A9C5DD12B47}" presName="compositeNode" presStyleCnt="0"/>
      <dgm:spPr/>
    </dgm:pt>
    <dgm:pt modelId="{DA09631C-A7BE-7B4B-B67A-731744F53514}" type="pres">
      <dgm:prSet presAssocID="{4E8D2E69-0173-4BD3-B96A-7A9C5DD12B47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325962D1-06AA-2647-AF55-6B9872C540C1}" type="pres">
      <dgm:prSet presAssocID="{4E8D2E69-0173-4BD3-B96A-7A9C5DD12B47}" presName="parSh" presStyleCnt="0"/>
      <dgm:spPr/>
    </dgm:pt>
    <dgm:pt modelId="{4A0B88BF-91DC-214E-A662-99F2E5E1AA6F}" type="pres">
      <dgm:prSet presAssocID="{4E8D2E69-0173-4BD3-B96A-7A9C5DD12B47}" presName="lineNode" presStyleLbl="alignAccFollowNode1" presStyleIdx="3" presStyleCnt="9"/>
      <dgm:spPr/>
    </dgm:pt>
    <dgm:pt modelId="{C1172316-FFE1-2D41-82E9-8EB0F5EACF76}" type="pres">
      <dgm:prSet presAssocID="{4E8D2E69-0173-4BD3-B96A-7A9C5DD12B47}" presName="lineArrowNode" presStyleLbl="alignAccFollowNode1" presStyleIdx="4" presStyleCnt="9"/>
      <dgm:spPr/>
    </dgm:pt>
    <dgm:pt modelId="{D40ADF37-3E5B-2D42-9470-8264667346F7}" type="pres">
      <dgm:prSet presAssocID="{FEF1E80E-8A9E-4B0A-817C-2A4CFDCF3FB2}" presName="sibTransNodeCircle" presStyleLbl="alignNode1" presStyleIdx="1" presStyleCnt="3">
        <dgm:presLayoutVars>
          <dgm:chMax val="0"/>
          <dgm:bulletEnabled/>
        </dgm:presLayoutVars>
      </dgm:prSet>
      <dgm:spPr/>
    </dgm:pt>
    <dgm:pt modelId="{9A2130FA-E71D-2149-B6B5-729705DA753F}" type="pres">
      <dgm:prSet presAssocID="{FEF1E80E-8A9E-4B0A-817C-2A4CFDCF3FB2}" presName="spacerBetweenCircleAndCallout" presStyleCnt="0">
        <dgm:presLayoutVars/>
      </dgm:prSet>
      <dgm:spPr/>
    </dgm:pt>
    <dgm:pt modelId="{EA4D4141-C1BF-E74E-8ECF-933FF6EE68D4}" type="pres">
      <dgm:prSet presAssocID="{4E8D2E69-0173-4BD3-B96A-7A9C5DD12B47}" presName="nodeText" presStyleLbl="alignAccFollowNode1" presStyleIdx="5" presStyleCnt="9">
        <dgm:presLayoutVars>
          <dgm:bulletEnabled val="1"/>
        </dgm:presLayoutVars>
      </dgm:prSet>
      <dgm:spPr/>
    </dgm:pt>
    <dgm:pt modelId="{80422F12-2F31-1041-9626-1A4A27C2D252}" type="pres">
      <dgm:prSet presAssocID="{FEF1E80E-8A9E-4B0A-817C-2A4CFDCF3FB2}" presName="sibTransComposite" presStyleCnt="0"/>
      <dgm:spPr/>
    </dgm:pt>
    <dgm:pt modelId="{B400E8F3-1394-C54D-A864-8B6685A025A9}" type="pres">
      <dgm:prSet presAssocID="{93A6A030-ABAB-4EFA-B539-0FDB3E07C1EF}" presName="compositeNode" presStyleCnt="0"/>
      <dgm:spPr/>
    </dgm:pt>
    <dgm:pt modelId="{0257A0F1-83E2-5242-BBAF-4082D66272A5}" type="pres">
      <dgm:prSet presAssocID="{93A6A030-ABAB-4EFA-B539-0FDB3E07C1EF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7F89A7B0-A25A-A34E-9E43-6769278A1274}" type="pres">
      <dgm:prSet presAssocID="{93A6A030-ABAB-4EFA-B539-0FDB3E07C1EF}" presName="parSh" presStyleCnt="0"/>
      <dgm:spPr/>
    </dgm:pt>
    <dgm:pt modelId="{EBC17C66-42F5-8741-9366-67B899EB8470}" type="pres">
      <dgm:prSet presAssocID="{93A6A030-ABAB-4EFA-B539-0FDB3E07C1EF}" presName="lineNode" presStyleLbl="alignAccFollowNode1" presStyleIdx="6" presStyleCnt="9"/>
      <dgm:spPr/>
    </dgm:pt>
    <dgm:pt modelId="{35A0AD7D-4761-5A4E-8421-A0D0A060E3A2}" type="pres">
      <dgm:prSet presAssocID="{93A6A030-ABAB-4EFA-B539-0FDB3E07C1EF}" presName="lineArrowNode" presStyleLbl="alignAccFollowNode1" presStyleIdx="7" presStyleCnt="9"/>
      <dgm:spPr/>
    </dgm:pt>
    <dgm:pt modelId="{2E09C126-5366-AA41-9BAD-31AD467B40A9}" type="pres">
      <dgm:prSet presAssocID="{BFE0749E-E343-4A6F-BD09-2810EE6B4BD7}" presName="sibTransNodeCircle" presStyleLbl="alignNode1" presStyleIdx="2" presStyleCnt="3">
        <dgm:presLayoutVars>
          <dgm:chMax val="0"/>
          <dgm:bulletEnabled/>
        </dgm:presLayoutVars>
      </dgm:prSet>
      <dgm:spPr/>
    </dgm:pt>
    <dgm:pt modelId="{7D99A2E4-B1CC-5046-9048-90027FA547BE}" type="pres">
      <dgm:prSet presAssocID="{BFE0749E-E343-4A6F-BD09-2810EE6B4BD7}" presName="spacerBetweenCircleAndCallout" presStyleCnt="0">
        <dgm:presLayoutVars/>
      </dgm:prSet>
      <dgm:spPr/>
    </dgm:pt>
    <dgm:pt modelId="{2CCAA94D-0D9E-CB40-97A3-00A05F4F0DC2}" type="pres">
      <dgm:prSet presAssocID="{93A6A030-ABAB-4EFA-B539-0FDB3E07C1EF}" presName="nodeText" presStyleLbl="alignAccFollowNode1" presStyleIdx="8" presStyleCnt="9">
        <dgm:presLayoutVars>
          <dgm:bulletEnabled val="1"/>
        </dgm:presLayoutVars>
      </dgm:prSet>
      <dgm:spPr/>
    </dgm:pt>
  </dgm:ptLst>
  <dgm:cxnLst>
    <dgm:cxn modelId="{62985F13-79FA-BC4A-8783-3DAA0F1FAA2F}" type="presOf" srcId="{93A6A030-ABAB-4EFA-B539-0FDB3E07C1EF}" destId="{2CCAA94D-0D9E-CB40-97A3-00A05F4F0DC2}" srcOrd="0" destOrd="0" presId="urn:microsoft.com/office/officeart/2016/7/layout/LinearArrowProcessNumbered"/>
    <dgm:cxn modelId="{99426D2B-C3FB-C846-9D4D-6EE116D49815}" type="presOf" srcId="{BFE0749E-E343-4A6F-BD09-2810EE6B4BD7}" destId="{2E09C126-5366-AA41-9BAD-31AD467B40A9}" srcOrd="0" destOrd="0" presId="urn:microsoft.com/office/officeart/2016/7/layout/LinearArrowProcessNumbered"/>
    <dgm:cxn modelId="{D9F8793A-7523-F649-AD1E-5DFCA97DCCFA}" type="presOf" srcId="{FEF1E80E-8A9E-4B0A-817C-2A4CFDCF3FB2}" destId="{D40ADF37-3E5B-2D42-9470-8264667346F7}" srcOrd="0" destOrd="0" presId="urn:microsoft.com/office/officeart/2016/7/layout/LinearArrowProcessNumbered"/>
    <dgm:cxn modelId="{0F866C41-EB5F-47BD-A2CD-A58671F15B67}" srcId="{D4503D04-C97E-4622-AE07-D0307CB3B4CA}" destId="{4E8D2E69-0173-4BD3-B96A-7A9C5DD12B47}" srcOrd="1" destOrd="0" parTransId="{B954BF22-E3B3-4A1C-802E-590228BE2D9C}" sibTransId="{FEF1E80E-8A9E-4B0A-817C-2A4CFDCF3FB2}"/>
    <dgm:cxn modelId="{9640184F-42CF-0441-8D18-50F45B342AD6}" type="presOf" srcId="{808B76D0-8EC7-469A-93AC-7A6017188A9D}" destId="{CE8B700A-AC6F-0E47-AEFA-DA760C3E6A6D}" srcOrd="0" destOrd="0" presId="urn:microsoft.com/office/officeart/2016/7/layout/LinearArrowProcessNumbered"/>
    <dgm:cxn modelId="{C5E94186-9CB6-4C42-92B3-C546CC53A7B9}" srcId="{D4503D04-C97E-4622-AE07-D0307CB3B4CA}" destId="{AAC263CB-8256-4B03-92FE-1622698FB3E9}" srcOrd="0" destOrd="0" parTransId="{0BEED663-FC38-4EAD-940F-4C475D2C87DB}" sibTransId="{808B76D0-8EC7-469A-93AC-7A6017188A9D}"/>
    <dgm:cxn modelId="{42720694-3F25-164D-8BA7-13098CD1C309}" type="presOf" srcId="{4E8D2E69-0173-4BD3-B96A-7A9C5DD12B47}" destId="{EA4D4141-C1BF-E74E-8ECF-933FF6EE68D4}" srcOrd="0" destOrd="0" presId="urn:microsoft.com/office/officeart/2016/7/layout/LinearArrowProcessNumbered"/>
    <dgm:cxn modelId="{1DBFCA9C-22A6-CF4B-A1DC-84F892D316C2}" type="presOf" srcId="{AAC263CB-8256-4B03-92FE-1622698FB3E9}" destId="{12DC819D-BB19-CE49-AFEB-155922B01406}" srcOrd="0" destOrd="0" presId="urn:microsoft.com/office/officeart/2016/7/layout/LinearArrowProcessNumbered"/>
    <dgm:cxn modelId="{429BBAB5-E6F3-574F-AC79-1CB7EF13C8D7}" type="presOf" srcId="{D4503D04-C97E-4622-AE07-D0307CB3B4CA}" destId="{3C40F323-2A26-1146-9131-B2D8B599E05D}" srcOrd="0" destOrd="0" presId="urn:microsoft.com/office/officeart/2016/7/layout/LinearArrowProcessNumbered"/>
    <dgm:cxn modelId="{4B40C8DC-6B57-4F5B-8440-7241C649700B}" srcId="{D4503D04-C97E-4622-AE07-D0307CB3B4CA}" destId="{93A6A030-ABAB-4EFA-B539-0FDB3E07C1EF}" srcOrd="2" destOrd="0" parTransId="{3D674B97-6DC6-4A12-85BA-0976D3064237}" sibTransId="{BFE0749E-E343-4A6F-BD09-2810EE6B4BD7}"/>
    <dgm:cxn modelId="{AF33346B-FE09-2E43-B098-7822C74FDC14}" type="presParOf" srcId="{3C40F323-2A26-1146-9131-B2D8B599E05D}" destId="{296CA727-22E4-1143-B024-CE111CF4A770}" srcOrd="0" destOrd="0" presId="urn:microsoft.com/office/officeart/2016/7/layout/LinearArrowProcessNumbered"/>
    <dgm:cxn modelId="{06A584FA-9EF5-5348-A462-AB4A83E01DCB}" type="presParOf" srcId="{296CA727-22E4-1143-B024-CE111CF4A770}" destId="{321FD1E3-6BBE-294B-B4C0-6DC5A435E948}" srcOrd="0" destOrd="0" presId="urn:microsoft.com/office/officeart/2016/7/layout/LinearArrowProcessNumbered"/>
    <dgm:cxn modelId="{3DCC91DD-666F-FD47-97D0-0373CDD777BB}" type="presParOf" srcId="{296CA727-22E4-1143-B024-CE111CF4A770}" destId="{70577C9B-C730-EA49-B58D-C5D075366A14}" srcOrd="1" destOrd="0" presId="urn:microsoft.com/office/officeart/2016/7/layout/LinearArrowProcessNumbered"/>
    <dgm:cxn modelId="{4F7E7384-CB47-7A4B-A7DC-54496DEF3BF2}" type="presParOf" srcId="{70577C9B-C730-EA49-B58D-C5D075366A14}" destId="{8B390F72-5471-DD42-9CE3-6F37BDA74B87}" srcOrd="0" destOrd="0" presId="urn:microsoft.com/office/officeart/2016/7/layout/LinearArrowProcessNumbered"/>
    <dgm:cxn modelId="{EA7A12D7-4D88-1B45-AA6B-10A5D6721337}" type="presParOf" srcId="{70577C9B-C730-EA49-B58D-C5D075366A14}" destId="{B510E1DB-3720-2045-A15B-D53248B697B7}" srcOrd="1" destOrd="0" presId="urn:microsoft.com/office/officeart/2016/7/layout/LinearArrowProcessNumbered"/>
    <dgm:cxn modelId="{AB2F9F3E-06CC-A242-A5D9-205452070D3C}" type="presParOf" srcId="{70577C9B-C730-EA49-B58D-C5D075366A14}" destId="{CE8B700A-AC6F-0E47-AEFA-DA760C3E6A6D}" srcOrd="2" destOrd="0" presId="urn:microsoft.com/office/officeart/2016/7/layout/LinearArrowProcessNumbered"/>
    <dgm:cxn modelId="{5972EA4C-C3BE-4C46-B56F-882865FC2AAB}" type="presParOf" srcId="{70577C9B-C730-EA49-B58D-C5D075366A14}" destId="{FCC40D6F-EEB6-3446-88E1-B053AA67D0BA}" srcOrd="3" destOrd="0" presId="urn:microsoft.com/office/officeart/2016/7/layout/LinearArrowProcessNumbered"/>
    <dgm:cxn modelId="{AB1C3499-BBA5-2244-94C6-0DC933F2D4D2}" type="presParOf" srcId="{296CA727-22E4-1143-B024-CE111CF4A770}" destId="{12DC819D-BB19-CE49-AFEB-155922B01406}" srcOrd="2" destOrd="0" presId="urn:microsoft.com/office/officeart/2016/7/layout/LinearArrowProcessNumbered"/>
    <dgm:cxn modelId="{08F0ADDE-2970-8B4F-941B-7A991543CDC5}" type="presParOf" srcId="{3C40F323-2A26-1146-9131-B2D8B599E05D}" destId="{C23696F0-ABD6-D744-AF78-0E1E04C15B58}" srcOrd="1" destOrd="0" presId="urn:microsoft.com/office/officeart/2016/7/layout/LinearArrowProcessNumbered"/>
    <dgm:cxn modelId="{CAF410FE-C712-5841-935C-7618E7C200C3}" type="presParOf" srcId="{3C40F323-2A26-1146-9131-B2D8B599E05D}" destId="{EC700B7C-22AD-A448-932D-B2D74EB83739}" srcOrd="2" destOrd="0" presId="urn:microsoft.com/office/officeart/2016/7/layout/LinearArrowProcessNumbered"/>
    <dgm:cxn modelId="{F0045999-1782-9846-A60D-3738A61DEE2D}" type="presParOf" srcId="{EC700B7C-22AD-A448-932D-B2D74EB83739}" destId="{DA09631C-A7BE-7B4B-B67A-731744F53514}" srcOrd="0" destOrd="0" presId="urn:microsoft.com/office/officeart/2016/7/layout/LinearArrowProcessNumbered"/>
    <dgm:cxn modelId="{37EB15ED-5F22-C849-B69C-A92D19754292}" type="presParOf" srcId="{EC700B7C-22AD-A448-932D-B2D74EB83739}" destId="{325962D1-06AA-2647-AF55-6B9872C540C1}" srcOrd="1" destOrd="0" presId="urn:microsoft.com/office/officeart/2016/7/layout/LinearArrowProcessNumbered"/>
    <dgm:cxn modelId="{EA52BA3B-55B6-F04E-B877-AAFA290DD2A0}" type="presParOf" srcId="{325962D1-06AA-2647-AF55-6B9872C540C1}" destId="{4A0B88BF-91DC-214E-A662-99F2E5E1AA6F}" srcOrd="0" destOrd="0" presId="urn:microsoft.com/office/officeart/2016/7/layout/LinearArrowProcessNumbered"/>
    <dgm:cxn modelId="{BADAD535-4998-854F-95AB-8065F883495C}" type="presParOf" srcId="{325962D1-06AA-2647-AF55-6B9872C540C1}" destId="{C1172316-FFE1-2D41-82E9-8EB0F5EACF76}" srcOrd="1" destOrd="0" presId="urn:microsoft.com/office/officeart/2016/7/layout/LinearArrowProcessNumbered"/>
    <dgm:cxn modelId="{A31EA0B2-1FEC-E647-8CC7-E93E1A3BBEE4}" type="presParOf" srcId="{325962D1-06AA-2647-AF55-6B9872C540C1}" destId="{D40ADF37-3E5B-2D42-9470-8264667346F7}" srcOrd="2" destOrd="0" presId="urn:microsoft.com/office/officeart/2016/7/layout/LinearArrowProcessNumbered"/>
    <dgm:cxn modelId="{7C7AF049-07F5-3D48-B524-40B594521C0E}" type="presParOf" srcId="{325962D1-06AA-2647-AF55-6B9872C540C1}" destId="{9A2130FA-E71D-2149-B6B5-729705DA753F}" srcOrd="3" destOrd="0" presId="urn:microsoft.com/office/officeart/2016/7/layout/LinearArrowProcessNumbered"/>
    <dgm:cxn modelId="{2B704C1F-FB45-6846-8ACF-7DFD906A03FD}" type="presParOf" srcId="{EC700B7C-22AD-A448-932D-B2D74EB83739}" destId="{EA4D4141-C1BF-E74E-8ECF-933FF6EE68D4}" srcOrd="2" destOrd="0" presId="urn:microsoft.com/office/officeart/2016/7/layout/LinearArrowProcessNumbered"/>
    <dgm:cxn modelId="{1CBF126D-59DC-A749-87E9-89529DAC5CF9}" type="presParOf" srcId="{3C40F323-2A26-1146-9131-B2D8B599E05D}" destId="{80422F12-2F31-1041-9626-1A4A27C2D252}" srcOrd="3" destOrd="0" presId="urn:microsoft.com/office/officeart/2016/7/layout/LinearArrowProcessNumbered"/>
    <dgm:cxn modelId="{1CA31CC6-FF26-8C48-A4FC-D711E0756948}" type="presParOf" srcId="{3C40F323-2A26-1146-9131-B2D8B599E05D}" destId="{B400E8F3-1394-C54D-A864-8B6685A025A9}" srcOrd="4" destOrd="0" presId="urn:microsoft.com/office/officeart/2016/7/layout/LinearArrowProcessNumbered"/>
    <dgm:cxn modelId="{74717302-7DE9-224F-B1CD-76F865FDA5FE}" type="presParOf" srcId="{B400E8F3-1394-C54D-A864-8B6685A025A9}" destId="{0257A0F1-83E2-5242-BBAF-4082D66272A5}" srcOrd="0" destOrd="0" presId="urn:microsoft.com/office/officeart/2016/7/layout/LinearArrowProcessNumbered"/>
    <dgm:cxn modelId="{C5DD2B2A-FC1A-454B-B757-355679C5FDD8}" type="presParOf" srcId="{B400E8F3-1394-C54D-A864-8B6685A025A9}" destId="{7F89A7B0-A25A-A34E-9E43-6769278A1274}" srcOrd="1" destOrd="0" presId="urn:microsoft.com/office/officeart/2016/7/layout/LinearArrowProcessNumbered"/>
    <dgm:cxn modelId="{88930CF3-84F7-9843-BDE5-D5840E07F50F}" type="presParOf" srcId="{7F89A7B0-A25A-A34E-9E43-6769278A1274}" destId="{EBC17C66-42F5-8741-9366-67B899EB8470}" srcOrd="0" destOrd="0" presId="urn:microsoft.com/office/officeart/2016/7/layout/LinearArrowProcessNumbered"/>
    <dgm:cxn modelId="{3FCD1D2F-BBCE-A846-A46E-E40F1DC2FDC3}" type="presParOf" srcId="{7F89A7B0-A25A-A34E-9E43-6769278A1274}" destId="{35A0AD7D-4761-5A4E-8421-A0D0A060E3A2}" srcOrd="1" destOrd="0" presId="urn:microsoft.com/office/officeart/2016/7/layout/LinearArrowProcessNumbered"/>
    <dgm:cxn modelId="{8A7389E2-D319-C247-9F95-E95454110E5E}" type="presParOf" srcId="{7F89A7B0-A25A-A34E-9E43-6769278A1274}" destId="{2E09C126-5366-AA41-9BAD-31AD467B40A9}" srcOrd="2" destOrd="0" presId="urn:microsoft.com/office/officeart/2016/7/layout/LinearArrowProcessNumbered"/>
    <dgm:cxn modelId="{7937D3DA-C6FF-0645-9968-6895E17334D2}" type="presParOf" srcId="{7F89A7B0-A25A-A34E-9E43-6769278A1274}" destId="{7D99A2E4-B1CC-5046-9048-90027FA547BE}" srcOrd="3" destOrd="0" presId="urn:microsoft.com/office/officeart/2016/7/layout/LinearArrowProcessNumbered"/>
    <dgm:cxn modelId="{25E39B2A-D0CD-1C4C-BF9E-1BC8BDC7AAAC}" type="presParOf" srcId="{B400E8F3-1394-C54D-A864-8B6685A025A9}" destId="{2CCAA94D-0D9E-CB40-97A3-00A05F4F0DC2}" srcOrd="2" destOrd="0" presId="urn:microsoft.com/office/officeart/2016/7/layout/LinearArrowProcessNumbered"/>
  </dgm:cxnLst>
  <dgm:bg>
    <a:noFill/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2669A6-D7CD-4E20-A39A-832FC11B6B9B}">
      <dsp:nvSpPr>
        <dsp:cNvPr id="0" name=""/>
        <dsp:cNvSpPr/>
      </dsp:nvSpPr>
      <dsp:spPr>
        <a:xfrm>
          <a:off x="424379" y="710699"/>
          <a:ext cx="1098000" cy="1098000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BE80AD5-B037-463C-90F4-1727C06AEF45}">
      <dsp:nvSpPr>
        <dsp:cNvPr id="0" name=""/>
        <dsp:cNvSpPr/>
      </dsp:nvSpPr>
      <dsp:spPr>
        <a:xfrm>
          <a:off x="658379" y="944700"/>
          <a:ext cx="630000" cy="63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34925" cap="flat" cmpd="sng" algn="in">
          <a:solidFill>
            <a:schemeClr val="lt2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233C29-A837-45C9-97F9-BAE8ED657BAE}">
      <dsp:nvSpPr>
        <dsp:cNvPr id="0" name=""/>
        <dsp:cNvSpPr/>
      </dsp:nvSpPr>
      <dsp:spPr>
        <a:xfrm>
          <a:off x="73379" y="2150700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7556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ko-KR" altLang="en-US" sz="1700" kern="1200" noProof="0" dirty="0">
              <a:latin typeface="마루 부리 Beta" panose="020B0600000101010101" pitchFamily="50" charset="-127"/>
              <a:ea typeface="마루 부리 Beta" panose="020B0600000101010101" pitchFamily="50" charset="-127"/>
            </a:rPr>
            <a:t>주어진 데이터 해석</a:t>
          </a:r>
        </a:p>
      </dsp:txBody>
      <dsp:txXfrm>
        <a:off x="73379" y="2150700"/>
        <a:ext cx="1800000" cy="720000"/>
      </dsp:txXfrm>
    </dsp:sp>
    <dsp:sp modelId="{3CB79098-E121-45C4-B6BC-DFC46C69E116}">
      <dsp:nvSpPr>
        <dsp:cNvPr id="0" name=""/>
        <dsp:cNvSpPr/>
      </dsp:nvSpPr>
      <dsp:spPr>
        <a:xfrm>
          <a:off x="2539379" y="710699"/>
          <a:ext cx="1098000" cy="1098000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E203E4-52D5-4F02-A43A-C8BB1F9AC5C8}">
      <dsp:nvSpPr>
        <dsp:cNvPr id="0" name=""/>
        <dsp:cNvSpPr/>
      </dsp:nvSpPr>
      <dsp:spPr>
        <a:xfrm>
          <a:off x="2773379" y="944699"/>
          <a:ext cx="630000" cy="63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34925" cap="flat" cmpd="sng" algn="in">
          <a:solidFill>
            <a:schemeClr val="lt2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DB1614-C206-4950-80C1-49D2C414AC91}">
      <dsp:nvSpPr>
        <dsp:cNvPr id="0" name=""/>
        <dsp:cNvSpPr/>
      </dsp:nvSpPr>
      <dsp:spPr>
        <a:xfrm>
          <a:off x="2188379" y="2150700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7556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ko-KR" altLang="en-US" sz="1700" kern="1200" noProof="0">
              <a:latin typeface="마루 부리 Beta" panose="020B0600000101010101" pitchFamily="50" charset="-127"/>
              <a:ea typeface="마루 부리 Beta" panose="020B0600000101010101" pitchFamily="50" charset="-127"/>
            </a:rPr>
            <a:t>데이터 시각화</a:t>
          </a:r>
        </a:p>
      </dsp:txBody>
      <dsp:txXfrm>
        <a:off x="2188379" y="2150700"/>
        <a:ext cx="1800000" cy="720000"/>
      </dsp:txXfrm>
    </dsp:sp>
    <dsp:sp modelId="{7206D892-B3F1-496D-BF53-15FEB0766F4F}">
      <dsp:nvSpPr>
        <dsp:cNvPr id="0" name=""/>
        <dsp:cNvSpPr/>
      </dsp:nvSpPr>
      <dsp:spPr>
        <a:xfrm>
          <a:off x="4654388" y="710699"/>
          <a:ext cx="1098000" cy="1098000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CF04E8D-4BF8-4251-912E-BABC479158FC}">
      <dsp:nvSpPr>
        <dsp:cNvPr id="0" name=""/>
        <dsp:cNvSpPr/>
      </dsp:nvSpPr>
      <dsp:spPr>
        <a:xfrm>
          <a:off x="4888388" y="944699"/>
          <a:ext cx="630000" cy="63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34925" cap="flat" cmpd="sng" algn="in">
          <a:solidFill>
            <a:schemeClr val="lt2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1ECDC9-5335-4D4E-B27E-87B829208F37}">
      <dsp:nvSpPr>
        <dsp:cNvPr id="0" name=""/>
        <dsp:cNvSpPr/>
      </dsp:nvSpPr>
      <dsp:spPr>
        <a:xfrm>
          <a:off x="4303379" y="2150700"/>
          <a:ext cx="180001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7556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ko-KR" altLang="en-US" sz="1700" kern="1200" noProof="0">
              <a:latin typeface="마루 부리 Beta" panose="020B0600000101010101" pitchFamily="50" charset="-127"/>
              <a:ea typeface="마루 부리 Beta" panose="020B0600000101010101" pitchFamily="50" charset="-127"/>
            </a:rPr>
            <a:t>시각화된 데이터를 바탕으로 분석</a:t>
          </a:r>
        </a:p>
      </dsp:txBody>
      <dsp:txXfrm>
        <a:off x="4303379" y="2150700"/>
        <a:ext cx="1800018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390F72-5471-DD42-9CE3-6F37BDA74B87}">
      <dsp:nvSpPr>
        <dsp:cNvPr id="0" name=""/>
        <dsp:cNvSpPr/>
      </dsp:nvSpPr>
      <dsp:spPr>
        <a:xfrm>
          <a:off x="1135078" y="723869"/>
          <a:ext cx="905407" cy="71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510E1DB-3720-2045-A15B-D53248B697B7}">
      <dsp:nvSpPr>
        <dsp:cNvPr id="0" name=""/>
        <dsp:cNvSpPr/>
      </dsp:nvSpPr>
      <dsp:spPr>
        <a:xfrm>
          <a:off x="2094810" y="647851"/>
          <a:ext cx="104121" cy="195062"/>
        </a:xfrm>
        <a:prstGeom prst="chevron">
          <a:avLst>
            <a:gd name="adj" fmla="val 9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E8B700A-AC6F-0E47-AEFA-DA760C3E6A6D}">
      <dsp:nvSpPr>
        <dsp:cNvPr id="0" name=""/>
        <dsp:cNvSpPr/>
      </dsp:nvSpPr>
      <dsp:spPr>
        <a:xfrm>
          <a:off x="561243" y="263247"/>
          <a:ext cx="921317" cy="921317"/>
        </a:xfrm>
        <a:prstGeom prst="ellipse">
          <a:avLst/>
        </a:prstGeom>
        <a:solidFill>
          <a:schemeClr val="accent2"/>
        </a:solid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5752" tIns="35752" rIns="35752" bIns="35752" numCol="1" spcCol="1270" rtlCol="0" anchor="ctr" anchorCtr="0">
          <a:noAutofit/>
        </a:bodyPr>
        <a:lstStyle/>
        <a:p>
          <a:pPr marL="0" lvl="0" indent="0" algn="ctr" defTabSz="1333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3000" kern="1200" noProof="0">
              <a:solidFill>
                <a:schemeClr val="bg2"/>
              </a:solidFill>
            </a:rPr>
            <a:t>1</a:t>
          </a:r>
          <a:endParaRPr lang="ko-KR" altLang="en-US" sz="3000" kern="1200" noProof="0" dirty="0">
            <a:solidFill>
              <a:schemeClr val="bg2"/>
            </a:solidFill>
          </a:endParaRPr>
        </a:p>
      </dsp:txBody>
      <dsp:txXfrm>
        <a:off x="696167" y="398171"/>
        <a:ext cx="651469" cy="651469"/>
      </dsp:txXfrm>
    </dsp:sp>
    <dsp:sp modelId="{12DC819D-BB19-CE49-AFEB-155922B01406}">
      <dsp:nvSpPr>
        <dsp:cNvPr id="0" name=""/>
        <dsp:cNvSpPr/>
      </dsp:nvSpPr>
      <dsp:spPr>
        <a:xfrm>
          <a:off x="3318" y="1349736"/>
          <a:ext cx="2037167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2">
            <a:lumMod val="20000"/>
            <a:lumOff val="80000"/>
            <a:alpha val="90000"/>
          </a:schemeClr>
        </a:solid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694" tIns="165100" rIns="160694" bIns="165100" numCol="1" spcCol="1270" rtlCol="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noProof="0">
              <a:latin typeface="마루 부리 Beta" panose="020B0600000101010101" pitchFamily="50" charset="-127"/>
              <a:ea typeface="마루 부리 Beta" panose="020B0600000101010101" pitchFamily="50" charset="-127"/>
            </a:rPr>
            <a:t>유동인구 </a:t>
          </a:r>
          <a:r>
            <a:rPr lang="en-US" altLang="ko-KR" sz="1400" kern="1200" noProof="0">
              <a:latin typeface="마루 부리 Beta" panose="020B0600000101010101" pitchFamily="50" charset="-127"/>
              <a:ea typeface="마루 부리 Beta" panose="020B0600000101010101" pitchFamily="50" charset="-127"/>
            </a:rPr>
            <a:t>– </a:t>
          </a:r>
          <a:r>
            <a:rPr lang="ko-KR" altLang="en-US" sz="1400" kern="1200" noProof="0">
              <a:latin typeface="마루 부리 Beta" panose="020B0600000101010101" pitchFamily="50" charset="-127"/>
              <a:ea typeface="마루 부리 Beta" panose="020B0600000101010101" pitchFamily="50" charset="-127"/>
            </a:rPr>
            <a:t>확진자 수 상관관계</a:t>
          </a:r>
          <a:endParaRPr lang="ko-KR" altLang="en-US" sz="1400" kern="1200" noProof="0" dirty="0">
            <a:latin typeface="마루 부리 Beta" panose="020B0600000101010101" pitchFamily="50" charset="-127"/>
            <a:ea typeface="마루 부리 Beta" panose="020B0600000101010101" pitchFamily="50" charset="-127"/>
          </a:endParaRPr>
        </a:p>
      </dsp:txBody>
      <dsp:txXfrm>
        <a:off x="3318" y="1742856"/>
        <a:ext cx="2037167" cy="1572480"/>
      </dsp:txXfrm>
    </dsp:sp>
    <dsp:sp modelId="{4A0B88BF-91DC-214E-A662-99F2E5E1AA6F}">
      <dsp:nvSpPr>
        <dsp:cNvPr id="0" name=""/>
        <dsp:cNvSpPr/>
      </dsp:nvSpPr>
      <dsp:spPr>
        <a:xfrm>
          <a:off x="2266837" y="725063"/>
          <a:ext cx="2037167" cy="72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1172316-FFE1-2D41-82E9-8EB0F5EACF76}">
      <dsp:nvSpPr>
        <dsp:cNvPr id="0" name=""/>
        <dsp:cNvSpPr/>
      </dsp:nvSpPr>
      <dsp:spPr>
        <a:xfrm>
          <a:off x="4358329" y="648848"/>
          <a:ext cx="104121" cy="196075"/>
        </a:xfrm>
        <a:prstGeom prst="chevron">
          <a:avLst>
            <a:gd name="adj" fmla="val 9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40ADF37-3E5B-2D42-9470-8264667346F7}">
      <dsp:nvSpPr>
        <dsp:cNvPr id="0" name=""/>
        <dsp:cNvSpPr/>
      </dsp:nvSpPr>
      <dsp:spPr>
        <a:xfrm>
          <a:off x="2824762" y="264441"/>
          <a:ext cx="921317" cy="921317"/>
        </a:xfrm>
        <a:prstGeom prst="ellipse">
          <a:avLst/>
        </a:prstGeom>
        <a:solidFill>
          <a:schemeClr val="accent2"/>
        </a:solid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5752" tIns="35752" rIns="35752" bIns="35752" numCol="1" spcCol="1270" rtlCol="0" anchor="ctr" anchorCtr="0">
          <a:noAutofit/>
        </a:bodyPr>
        <a:lstStyle/>
        <a:p>
          <a:pPr marL="0" lvl="0" indent="0" algn="ctr" defTabSz="1333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3000" kern="1200" noProof="0">
              <a:solidFill>
                <a:schemeClr val="bg2"/>
              </a:solidFill>
            </a:rPr>
            <a:t>2</a:t>
          </a:r>
          <a:endParaRPr lang="ko-KR" altLang="en-US" sz="3000" kern="1200" noProof="0" dirty="0">
            <a:solidFill>
              <a:schemeClr val="bg2"/>
            </a:solidFill>
          </a:endParaRPr>
        </a:p>
      </dsp:txBody>
      <dsp:txXfrm>
        <a:off x="2959686" y="399365"/>
        <a:ext cx="651469" cy="651469"/>
      </dsp:txXfrm>
    </dsp:sp>
    <dsp:sp modelId="{EA4D4141-C1BF-E74E-8ECF-933FF6EE68D4}">
      <dsp:nvSpPr>
        <dsp:cNvPr id="0" name=""/>
        <dsp:cNvSpPr/>
      </dsp:nvSpPr>
      <dsp:spPr>
        <a:xfrm>
          <a:off x="2266837" y="1352552"/>
          <a:ext cx="2037167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2">
            <a:lumMod val="20000"/>
            <a:lumOff val="80000"/>
            <a:alpha val="90000"/>
          </a:schemeClr>
        </a:solid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694" tIns="165100" rIns="160694" bIns="165100" numCol="1" spcCol="1270" rtlCol="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noProof="0">
              <a:latin typeface="마루 부리 Beta" panose="020B0600000101010101" pitchFamily="50" charset="-127"/>
              <a:ea typeface="마루 부리 Beta" panose="020B0600000101010101" pitchFamily="50" charset="-127"/>
            </a:rPr>
            <a:t>밀도 </a:t>
          </a:r>
          <a:r>
            <a:rPr lang="en-US" altLang="ko-KR" sz="1400" kern="1200" noProof="0">
              <a:latin typeface="마루 부리 Beta" panose="020B0600000101010101" pitchFamily="50" charset="-127"/>
              <a:ea typeface="마루 부리 Beta" panose="020B0600000101010101" pitchFamily="50" charset="-127"/>
            </a:rPr>
            <a:t>– </a:t>
          </a:r>
          <a:r>
            <a:rPr lang="ko-KR" altLang="en-US" sz="1400" kern="1200" noProof="0">
              <a:latin typeface="마루 부리 Beta" panose="020B0600000101010101" pitchFamily="50" charset="-127"/>
              <a:ea typeface="마루 부리 Beta" panose="020B0600000101010101" pitchFamily="50" charset="-127"/>
            </a:rPr>
            <a:t>유동인구 상관관계</a:t>
          </a:r>
          <a:endParaRPr lang="ko-KR" altLang="en-US" sz="1400" kern="1200" noProof="0" dirty="0">
            <a:latin typeface="마루 부리 Beta" panose="020B0600000101010101" pitchFamily="50" charset="-127"/>
            <a:ea typeface="마루 부리 Beta" panose="020B0600000101010101" pitchFamily="50" charset="-127"/>
          </a:endParaRPr>
        </a:p>
      </dsp:txBody>
      <dsp:txXfrm>
        <a:off x="2266837" y="1745672"/>
        <a:ext cx="2037167" cy="1572480"/>
      </dsp:txXfrm>
    </dsp:sp>
    <dsp:sp modelId="{EBC17C66-42F5-8741-9366-67B899EB8470}">
      <dsp:nvSpPr>
        <dsp:cNvPr id="0" name=""/>
        <dsp:cNvSpPr/>
      </dsp:nvSpPr>
      <dsp:spPr>
        <a:xfrm>
          <a:off x="4530357" y="725063"/>
          <a:ext cx="1018583" cy="72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E09C126-5366-AA41-9BAD-31AD467B40A9}">
      <dsp:nvSpPr>
        <dsp:cNvPr id="0" name=""/>
        <dsp:cNvSpPr/>
      </dsp:nvSpPr>
      <dsp:spPr>
        <a:xfrm>
          <a:off x="5088281" y="264441"/>
          <a:ext cx="921317" cy="921317"/>
        </a:xfrm>
        <a:prstGeom prst="ellipse">
          <a:avLst/>
        </a:prstGeom>
        <a:solidFill>
          <a:schemeClr val="accent2"/>
        </a:solid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5752" tIns="35752" rIns="35752" bIns="35752" numCol="1" spcCol="1270" rtlCol="0" anchor="ctr" anchorCtr="0">
          <a:noAutofit/>
        </a:bodyPr>
        <a:lstStyle/>
        <a:p>
          <a:pPr marL="0" lvl="0" indent="0" algn="ctr" defTabSz="1333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3000" kern="1200" noProof="0">
              <a:solidFill>
                <a:schemeClr val="bg2"/>
              </a:solidFill>
            </a:rPr>
            <a:t>3</a:t>
          </a:r>
          <a:endParaRPr lang="ko-KR" altLang="en-US" sz="3000" kern="1200" noProof="0" dirty="0">
            <a:solidFill>
              <a:schemeClr val="bg2"/>
            </a:solidFill>
          </a:endParaRPr>
        </a:p>
      </dsp:txBody>
      <dsp:txXfrm>
        <a:off x="5223205" y="399365"/>
        <a:ext cx="651469" cy="651469"/>
      </dsp:txXfrm>
    </dsp:sp>
    <dsp:sp modelId="{2CCAA94D-0D9E-CB40-97A3-00A05F4F0DC2}">
      <dsp:nvSpPr>
        <dsp:cNvPr id="0" name=""/>
        <dsp:cNvSpPr/>
      </dsp:nvSpPr>
      <dsp:spPr>
        <a:xfrm>
          <a:off x="4530357" y="1352552"/>
          <a:ext cx="2037167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2">
            <a:lumMod val="20000"/>
            <a:lumOff val="80000"/>
            <a:alpha val="90000"/>
          </a:schemeClr>
        </a:solid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694" tIns="165100" rIns="160694" bIns="165100" numCol="1" spcCol="1270" rtlCol="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noProof="0">
              <a:latin typeface="마루 부리 Beta" panose="020B0600000101010101" pitchFamily="50" charset="-127"/>
              <a:ea typeface="마루 부리 Beta" panose="020B0600000101010101" pitchFamily="50" charset="-127"/>
            </a:rPr>
            <a:t>밀도 </a:t>
          </a:r>
          <a:r>
            <a:rPr lang="en-US" altLang="ko-KR" sz="1400" kern="1200" noProof="0">
              <a:latin typeface="마루 부리 Beta" panose="020B0600000101010101" pitchFamily="50" charset="-127"/>
              <a:ea typeface="마루 부리 Beta" panose="020B0600000101010101" pitchFamily="50" charset="-127"/>
            </a:rPr>
            <a:t>– </a:t>
          </a:r>
          <a:r>
            <a:rPr lang="ko-KR" altLang="en-US" sz="1400" kern="1200" noProof="0">
              <a:latin typeface="마루 부리 Beta" panose="020B0600000101010101" pitchFamily="50" charset="-127"/>
              <a:ea typeface="마루 부리 Beta" panose="020B0600000101010101" pitchFamily="50" charset="-127"/>
            </a:rPr>
            <a:t>확진자 수 상관관계</a:t>
          </a:r>
          <a:r>
            <a:rPr lang="en-US" altLang="ko-KR" sz="1400" kern="1200" noProof="0">
              <a:latin typeface="마루 부리 Beta" panose="020B0600000101010101" pitchFamily="50" charset="-127"/>
              <a:ea typeface="마루 부리 Beta" panose="020B0600000101010101" pitchFamily="50" charset="-127"/>
            </a:rPr>
            <a:t>?</a:t>
          </a:r>
          <a:endParaRPr lang="ko-KR" altLang="en-US" sz="1400" kern="1200" noProof="0" dirty="0">
            <a:latin typeface="마루 부리 Beta" panose="020B0600000101010101" pitchFamily="50" charset="-127"/>
            <a:ea typeface="마루 부리 Beta" panose="020B0600000101010101" pitchFamily="50" charset="-127"/>
          </a:endParaRPr>
        </a:p>
      </dsp:txBody>
      <dsp:txXfrm>
        <a:off x="4530357" y="1745672"/>
        <a:ext cx="2037167" cy="157248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LinearArrowProcessNumbered">
  <dgm:title val="Linear Arrow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shape called UpArrowCallout. Also the nodes are connected by an arrow like shape emphasizing the process natur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 rtlCol="0"/>
            <a:lstStyle/>
            <a:p>
              <a:pPr rtl="0"/>
              <a:r>
                <a:t>1</a:t>
              </a:r>
            </a:p>
          </dgm:t>
        </dgm:pt>
        <dgm:pt modelId="201" type="sibTrans" cxnId="5">
          <dgm:prSet phldrT="2"/>
          <dgm:t>
            <a:bodyPr rtlCol="0"/>
            <a:lstStyle/>
            <a:p>
              <a:pPr rtl="0"/>
              <a:r>
                <a:t>2</a:t>
              </a:r>
            </a:p>
          </dgm:t>
        </dgm:pt>
        <dgm:pt modelId="301" type="sibTrans" cxnId="6">
          <dgm:prSet phldrT="3"/>
          <dgm:t>
            <a:bodyPr rtlCol="0"/>
            <a:lstStyle/>
            <a:p>
              <a:pPr rtl="0"/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3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op="equ"/>
      <dgm:constr type="w" for="ch" forName="sibTransComposite" refType="w" refFor="ch" refForName="compositeNode" fact="0"/>
      <dgm:constr type="w" for="des" forName="parTx"/>
      <dgm:constr type="h" for="des" forName="parTx" op="equ"/>
      <dgm:constr type="h" for="des" forName="parSh" op="equ"/>
      <dgm:constr type="w" for="des" forName="nodeText"/>
      <dgm:constr type="h" for="des" forName="nodeText" op="equ"/>
      <dgm:constr type="w" for="des" forName="parSh"/>
      <dgm:constr type="w" for="des" forName="parSh" op="equ"/>
      <dgm:constr type="primFontSz" for="des" forName="parTx" val="26"/>
      <dgm:constr type="primFontSz" for="des" forName="parTx" op="equ"/>
      <dgm:constr type="primFontSz" for="des" forName="parSh" op="equ"/>
      <dgm:constr type="primFontSz" for="des" forName="nodeText" op="equ"/>
      <dgm:constr type="secFontSz" for="des" forName="nodeText" op="equ"/>
      <dgm:constr type="primFontSz" for="des" forName="sibTransNodeCircle" op="equ"/>
      <dgm:constr type="h" for="des" forName="sibTransNodeCircle" op="equ"/>
      <dgm:constr type="w" for="des" forName="sibTransNodeCircle" op="equ"/>
      <dgm:constr type="h" for="des" forName="parTx" refType="primFontSz" refFor="des" refForName="parTx" fact="1.5"/>
      <dgm:constr type="h" for="ch" forName="compositeNode" refType="h"/>
      <dgm:constr type="h" for="des" forName="parSh" refType="w"/>
      <dgm:constr type="h" for="des" forName="nodeText" refType="primFontSz" refFor="des" refForName="parTx" fact="2.1"/>
      <dgm:constr type="h" for="des" forName="parSh" refType="h" refFor="des" refForName="parTx" op="lte" fact="1.2"/>
      <dgm:constr type="h" for="des" forName="parSh" refType="h" refFor="des" refForName="parTx" op="gte" fact="1.2"/>
    </dgm:constrLst>
    <dgm:ruleLst>
      <dgm:rule type="primFontSz" for="des" forName="parSh" val="5" fact="NaN" max="NaN"/>
    </dgm:ruleLst>
    <dgm:forEach name="Name3" axis="ch" ptType="node">
      <dgm:layoutNode name="compositeNode">
        <dgm:alg type="composite"/>
        <dgm:shape xmlns:r="http://schemas.openxmlformats.org/officeDocument/2006/relationships" r:blip="">
          <dgm:adjLst/>
        </dgm:shape>
        <dgm:presOf/>
        <dgm:choose name="Name004">
          <dgm:if name="Name5" axis="self" ptType="node" func="cnt" op="equ" val="0">
            <dgm:constrLst>
              <dgm:constr type="w" for="ch" forName="parTx" refType="w"/>
              <dgm:constr type="w" for="ch" forName="parSh" refType="w" refFor="ch" refForName="parTx"/>
              <dgm:constr type="w" for="ch" forName="nodeText" refType="w" refFor="ch" refForName="parTx"/>
              <dgm:constr type="t" for="ch" forName="nodeText" refType="b" refFor="ch" refForName="parSh"/>
            </dgm:constrLst>
          </dgm:if>
          <dgm:else name="Name6">
            <dgm:constrLst>
              <dgm:constr type="w" for="ch" forName="parTx" refType="w"/>
              <dgm:constr type="w" for="ch" forName="parSh" refType="w" refFor="ch" refForName="parTx"/>
              <dgm:constr type="w" for="ch" forName="nodeText" refType="w" refFor="ch" refForName="parTx" fact="0.9"/>
              <dgm:constr type="t" for="ch" forName="nodeText" refType="b" refFor="ch" refForName="parSh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zOrderOff="1" hideGeom="1">
            <dgm:adjLst/>
          </dgm:shape>
          <dgm:presOf/>
          <dgm:constrLst>
            <dgm:constr type="h" refType="w" op="lte" fact="0.4"/>
            <dgm:constr type="h"/>
          </dgm:constrLst>
          <dgm:ruleLst>
            <dgm:rule type="h" val="INF" fact="NaN" max="NaN"/>
          </dgm:ruleLst>
        </dgm:layoutNode>
        <dgm:layoutNode name="parSh">
          <dgm:alg type="composite"/>
          <dgm:shape xmlns:r="http://schemas.openxmlformats.org/officeDocument/2006/relationships" r:blip="">
            <dgm:adjLst/>
          </dgm:shape>
          <dgm:presOf axis="self" ptType="node"/>
          <dgm:choose name="casesForFirstAndLastNode">
            <dgm:if name="ifFirstNode" axis="self" ptType="node" func="pos" op="equ" val="1">
              <dgm:choose name="removeLineWhenOnlyOneNode">
                <dgm:if name="ifOnlyOneNode" axis="followSib" ptType="node" func="cnt" op="equ" val="0">
                  <dgm:constrLst>
                    <dgm:constr type="h"/>
                    <dgm:constr type="h" for="ch" forName="lineNode" val="0.002"/>
                    <dgm:constr type="w" for="ch" forName="lineNode" refType="w" fact="0"/>
                    <dgm:constr type="w" for="ch" forName="lineArrowNode" refType="w" fact="0"/>
                    <dgm:constr type="h" for="ch" forName="lineArrowNode" refType="h" fact="0"/>
                    <dgm:constr type="ctrY" for="ch" forName="lineNode" refType="ctrY" refFor="ch" refForName="sibTransNodeCircle"/>
                    <dgm:constr type="h" for="ch" forName="sibTransNodeCircle" refType="h" fact="0.9"/>
                    <dgm:constr type="w" for="ch" forName="sibTransNodeCircle" refType="h" refFor="ch" refForName="sibTransNodeCircle"/>
                    <dgm:constr type="ctrX" for="ch" forName="sibTransNodeCircle" refType="w" fact="0.45"/>
                    <dgm:constr type="ctrY" for="ch" forName="sibTransNodeCircle" refType="h" fact="0.25"/>
                    <dgm:constr type="t" for="ch" forName="spacerBetweenCircleAndCallout" refType="b" refFor="ch" refForName="sibTransNodeCircle"/>
                    <dgm:constr type="h" for="ch" forName="spacerBetweenCircleAndCallout" val="4.6"/>
                  </dgm:constrLst>
                </dgm:if>
                <dgm:else name="ifMoreThanOneNode">
                  <dgm:constrLst>
                    <dgm:constr type="h"/>
                    <dgm:constr type="h" for="ch" forName="lineNode" val="0.002"/>
                    <dgm:constr type="w" for="ch" forName="lineNode" refType="w" fact="0.4"/>
                    <dgm:constr type="l" for="ch" forName="lineNode" refType="w" fact="0.5"/>
                    <dgm:constr type="w" for="ch" forName="lineArrowNode" refType="w" fact="0.046"/>
                    <dgm:constr type="h" for="ch" forName="lineArrowNode" refType="h" fact="0.18"/>
                    <dgm:constr type="l" for="ch" forName="lineArrowNode" refType="w" fact="0.924"/>
                    <dgm:constr type="t" for="ch" forName="lineArrowNode" refType="h" fact="0.18"/>
                    <dgm:constr type="ctrY" for="ch" forName="lineNode" refType="ctrY" refFor="ch" refForName="sibTransNodeCircle"/>
                    <dgm:constr type="h" for="ch" forName="sibTransNodeCircle" refType="h" fact="0.9"/>
                    <dgm:constr type="w" for="ch" forName="sibTransNodeCircle" refType="h" refFor="ch" refForName="sibTransNodeCircle"/>
                    <dgm:constr type="ctrX" for="ch" forName="sibTransNodeCircle" refType="w" fact="0.45"/>
                    <dgm:constr type="ctrY" for="ch" forName="sibTransNodeCircle" refType="h" fact="0.25"/>
                    <dgm:constr type="t" for="ch" forName="spacerBetweenCircleAndCallout" refType="b" refFor="ch" refForName="sibTransNodeCircle"/>
                    <dgm:constr type="h" for="ch" forName="spacerBetweenCircleAndCallout" val="4.6"/>
                  </dgm:constrLst>
                </dgm:else>
              </dgm:choose>
            </dgm:if>
            <dgm:if name="ifLastNode" axis="self" ptType="node" func="revPos" op="equ" val="1">
              <dgm:constrLst>
                <dgm:constr type="h"/>
                <dgm:constr type="h" for="ch" forName="lineNode" val="0.002"/>
                <dgm:constr type="w" for="ch" forName="lineNode" refType="w" fact="0.45"/>
                <dgm:constr type="w" for="ch" forName="lineArrowNode" refType="w" fact="0"/>
                <dgm:constr type="h" for="ch" forName="lineArrowNode" refType="h" fact="0"/>
                <dgm:constr type="ctrY" for="ch" forName="lineNode" refType="ctrY" refFor="ch" refForName="sibTransNodeCircle"/>
                <dgm:constr type="h" for="ch" forName="sibTransNodeCircle" refType="h"/>
                <dgm:constr type="w" for="ch" forName="sibTransNodeCircle" refType="h" refFor="ch" refForName="sibTransNodeCircle"/>
                <dgm:constr type="ctrX" for="ch" forName="sibTransNodeCircle" refType="w" fact="0.45"/>
                <dgm:constr type="ctrY" for="ch" forName="sibTransNodeCircle" refType="h" fact="0.25"/>
                <dgm:constr type="t" for="ch" forName="spacerBetweenCircleAndCallout" refType="b" refFor="ch" refForName="sibTransNodeCircle"/>
                <dgm:constr type="h" for="ch" forName="spacerBetweenCircleAndCallout" val="4.6"/>
              </dgm:constrLst>
            </dgm:if>
            <dgm:else name="allOtherNodes">
              <dgm:constrLst>
                <dgm:constr type="h"/>
                <dgm:constr type="h" for="ch" forName="lineNode" val="0.002"/>
                <dgm:constr type="w" for="ch" forName="lineNode" refType="w" fact="0.9"/>
                <dgm:constr type="w" for="ch" forName="lineArrowNode" refType="w" fact="0.046"/>
                <dgm:constr type="h" for="ch" forName="lineArrowNode" refType="h" fact="0.18"/>
                <dgm:constr type="l" for="ch" forName="lineArrowNode" refType="w" fact="0.924"/>
                <dgm:constr type="t" for="ch" forName="lineArrowNode" refType="h" fact="0.18"/>
                <dgm:constr type="ctrY" for="ch" forName="lineNode" refType="ctrY" refFor="ch" refForName="sibTransNodeCircle"/>
                <dgm:constr type="h" for="ch" forName="sibTransNodeCircle" refType="h" fact="0.9"/>
                <dgm:constr type="w" for="ch" forName="sibTransNodeCircle" refType="h" refFor="ch" refForName="sibTransNodeCircle"/>
                <dgm:constr type="ctrX" for="ch" forName="sibTransNodeCircle" refType="w" fact="0.45"/>
                <dgm:constr type="ctrY" for="ch" forName="sibTransNodeCircle" refType="h" fact="0.25"/>
                <dgm:constr type="t" for="ch" forName="spacerBetweenCircleAndCallout" refType="b" refFor="ch" refForName="sibTransNodeCircle"/>
                <dgm:constr type="h" for="ch" forName="spacerBetweenCircleAndCallout" val="4.6"/>
              </dgm:constrLst>
            </dgm:else>
          </dgm:choose>
          <dgm:layoutNode name="lineNode" styleLbl="alignAccFollowNode1">
            <dgm:alg type="sp"/>
            <dgm:shape xmlns:r="http://schemas.openxmlformats.org/officeDocument/2006/relationships" type="rect" r:blip="">
              <dgm:adjLst/>
            </dgm:shape>
            <dgm:presOf/>
            <dgm:constrLst/>
            <dgm:ruleLst/>
          </dgm:layoutNode>
          <dgm:layoutNode name="lineArrowNode" styleLbl="alignAccFollowNode1">
            <dgm:alg type="sp"/>
            <dgm:shape xmlns:r="http://schemas.openxmlformats.org/officeDocument/2006/relationships" type="chevron" r:blip="">
              <dgm:adjLst>
                <dgm:adj idx="1" val="0.9"/>
              </dgm:adjLst>
            </dgm:shape>
            <dgm:presOf/>
            <dgm:ruleLst/>
          </dgm:layoutNode>
          <dgm:forEach name="Name19" axis="followSib" ptType="sibTrans" hideLastTrans="0" cnt="1">
            <dgm:layoutNode name="sibTransNodeCircle" styleLbl="alignNode1">
              <dgm:varLst>
                <dgm:chMax val="0"/>
                <dgm:bulletEnabled/>
              </dgm:varLst>
              <dgm:presOf axis="self" ptType="sibTrans"/>
              <dgm:alg type="tx">
                <dgm:param type="txAnchorVert" val="mid"/>
                <dgm:param type="txAnchorHorzCh" val="ctr"/>
                <dgm:param type="parTxRTLAlign" val="l"/>
              </dgm:alg>
              <dgm:shape xmlns:r="http://schemas.openxmlformats.org/officeDocument/2006/relationships" type="ellipse" r:blip="">
                <dgm:adjLst/>
              </dgm:shape>
              <dgm:constrLst>
                <dgm:constr type="w" refType="h" op="equ"/>
                <dgm:constr type="primFontSz" val="60"/>
                <dgm:constr type="tMarg" refType="w" fact="0.11"/>
                <dgm:constr type="lMarg" refType="w" fact="0.11"/>
                <dgm:constr type="rMarg" refType="w" fact="0.11"/>
                <dgm:constr type="bMarg" refType="w" fact="0.11"/>
              </dgm:constrLst>
              <dgm:ruleLst>
                <dgm:rule type="primFontSz" val="14" fact="NaN" max="NaN"/>
              </dgm:ruleLst>
            </dgm:layoutNode>
            <dgm:layoutNode name="spacerBetweenCircleAndCallout">
              <dgm:varLst/>
              <dgm:presOf/>
              <dgm:alg type="sp"/>
              <dgm:shape xmlns:r="http://schemas.openxmlformats.org/officeDocument/2006/relationships" r:blip="">
                <dgm:adjLst/>
              </dgm:shape>
              <dgm:constrLst/>
              <dgm:ruleLst/>
            </dgm:layoutNode>
          </dgm:forEach>
          <dgm:presOf/>
          <dgm:ruleLst/>
        </dgm:layoutNode>
        <dgm:layoutNode name="nodeText" styleLbl="alignAccFollowNode1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upArrowCallout" r:blip="">
            <dgm:adjLst>
              <dgm:adj idx="1" val="0.5"/>
              <dgm:adj idx="2" val="0.2"/>
              <dgm:adj idx="3" val="0.2"/>
              <dgm:adj idx="4" val="1"/>
            </dgm:adjLst>
          </dgm:shape>
          <dgm:presOf axis="desOrSelf" ptType="node"/>
          <dgm:constrLst>
            <dgm:constr type="secFontSz" val="16"/>
            <dgm:constr type="primFontSz" val="26"/>
            <dgm:constr type="h"/>
            <dgm:constr type="tMarg" val="13"/>
            <dgm:constr type="lMarg" refType="w" fact="0.2236"/>
            <dgm:constr type="rMarg" refType="w" fact="0.2236"/>
            <dgm:constr type="bMarg" val="13"/>
          </dgm:constrLst>
          <dgm:ruleLst>
            <dgm:rule type="secFontSz" val="11" fact="NaN" max="NaN"/>
            <dgm:rule type="primFontSz" val="11" fact="NaN" max="NaN"/>
            <dgm:rule type="h" val="INF" fact="NaN" max="NaN"/>
          </dgm:ruleLst>
        </dgm:layoutNode>
      </dgm:layoutNode>
      <dgm:forEach name="sibTransForEach" axis="followSib" ptType="sibTrans" cnt="1">
        <dgm:layoutNode name="sibTransComposite" styleLbl="alignAccFollowNode1">
          <dgm:alg type="sp"/>
          <dgm:shape xmlns:r="http://schemas.openxmlformats.org/officeDocument/2006/relationships" r:blip="">
            <dgm:adjLst/>
          </dgm:shape>
          <dgm:ruleLst/>
        </dgm:layoutNode>
        <dgm:ruleLst>
          <dgm:rule type="h" val="INF" fact="NaN" max="NaN"/>
        </dgm:ruleLst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57C452C1-E488-4491-BA01-DB322BF0839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F5B4676-D01C-4273-85AC-DDF78EFC26C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7CCD0F-F4FD-44D7-94BD-9D4290592BAE}" type="datetime1">
              <a:rPr lang="ko-KR" altLang="en-US" smtClean="0"/>
              <a:t>2020-10-28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3F1D0D4-020C-4F97-BAD2-22EFB506B4E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430E0CB-67AB-47C8-91F2-A4AB25EE61D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DB6F1B-A4DB-4044-A660-C72FA4C3B5BF}" type="slidenum">
              <a:rPr lang="en-US" altLang="ko-KR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82720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+mj-lt"/>
              </a:defRPr>
            </a:lvl1pPr>
          </a:lstStyle>
          <a:p>
            <a:endParaRPr lang="ko-KR" altLang="en-US" noProof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+mj-lt"/>
              </a:defRPr>
            </a:lvl1pPr>
          </a:lstStyle>
          <a:p>
            <a:fld id="{6CA1BF8D-F7BB-42D0-9059-02C42D20E809}" type="datetime1">
              <a:rPr lang="ko-KR" altLang="en-US" noProof="0" smtClean="0"/>
              <a:t>2020-10-28</a:t>
            </a:fld>
            <a:endParaRPr lang="ko-KR" altLang="en-US" noProof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noProof="0"/>
              <a:t>마스터 텍스트 스타일 편집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+mj-lt"/>
              </a:defRPr>
            </a:lvl1pPr>
          </a:lstStyle>
          <a:p>
            <a:endParaRPr lang="ko-KR" altLang="en-US" noProof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+mj-lt"/>
              </a:defRPr>
            </a:lvl1pPr>
          </a:lstStyle>
          <a:p>
            <a:fld id="{A61BB5C2-7083-4530-BCAD-0F446BCE7D11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9076146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1BB5C2-7083-4530-BCAD-0F446BCE7D11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30621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1BB5C2-7083-4530-BCAD-0F446BCE7D1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3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512514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1BB5C2-7083-4530-BCAD-0F446BCE7D1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3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696920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1BB5C2-7083-4530-BCAD-0F446BCE7D1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3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015715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1BB5C2-7083-4530-BCAD-0F446BCE7D1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3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095505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1BB5C2-7083-4530-BCAD-0F446BCE7D1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3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944365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1BB5C2-7083-4530-BCAD-0F446BCE7D1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3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75785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1BB5C2-7083-4530-BCAD-0F446BCE7D1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3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629637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1BB5C2-7083-4530-BCAD-0F446BCE7D1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3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989490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1BB5C2-7083-4530-BCAD-0F446BCE7D1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3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5270797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1BB5C2-7083-4530-BCAD-0F446BCE7D1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3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677989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1BB5C2-7083-4530-BCAD-0F446BCE7D11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601145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1BB5C2-7083-4530-BCAD-0F446BCE7D11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618523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1BB5C2-7083-4530-BCAD-0F446BCE7D11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373184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1BB5C2-7083-4530-BCAD-0F446BCE7D11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00708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1BB5C2-7083-4530-BCAD-0F446BCE7D11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790403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1BB5C2-7083-4530-BCAD-0F446BCE7D11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155915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1BB5C2-7083-4530-BCAD-0F446BCE7D11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005343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1BB5C2-7083-4530-BCAD-0F446BCE7D11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442792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1BB5C2-7083-4530-BCAD-0F446BCE7D11}" type="slidenum">
              <a:rPr lang="en-US" altLang="ko-KR" smtClean="0">
                <a:latin typeface="+mj-ea"/>
                <a:ea typeface="+mj-ea"/>
              </a:rPr>
              <a:t>34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7817413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1BB5C2-7083-4530-BCAD-0F446BCE7D11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82323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1BB5C2-7083-4530-BCAD-0F446BCE7D11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49376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1BB5C2-7083-4530-BCAD-0F446BCE7D11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93871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1BB5C2-7083-4530-BCAD-0F446BCE7D11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80211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1BB5C2-7083-4530-BCAD-0F446BCE7D11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49481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1BB5C2-7083-4530-BCAD-0F446BCE7D11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23065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1BB5C2-7083-4530-BCAD-0F446BCE7D1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3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558695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rtlCol="0"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 rtlCol="0"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 noProof="0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 rtl="0"/>
            <a:fld id="{1D79E383-FFB7-485F-B4D0-36A6D57D885A}" type="datetime1">
              <a:rPr lang="ko-KR" altLang="en-US" noProof="0" smtClean="0"/>
              <a:t>2020-10-28</a:t>
            </a:fld>
            <a:endParaRPr lang="ko-KR" altLang="en-US" noProof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 rtlCol="0"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en-US" altLang="ko-KR"/>
              <a:t>-</a:t>
            </a:r>
            <a:r>
              <a:rPr lang="ko-KR" altLang="en-US"/>
              <a:t>한동대학교 데이터 시각화 경진대회</a:t>
            </a:r>
            <a:r>
              <a:rPr lang="en-US" altLang="ko-KR"/>
              <a:t>-</a:t>
            </a:r>
            <a:endParaRPr lang="ko-KR" altLang="en-US" noProof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D413E137-FAC3-49BE-BE35-4D10EF04C421}"/>
              </a:ext>
            </a:extLst>
          </p:cNvPr>
          <p:cNvGrpSpPr/>
          <p:nvPr userDrawn="1"/>
        </p:nvGrpSpPr>
        <p:grpSpPr>
          <a:xfrm>
            <a:off x="775131" y="751133"/>
            <a:ext cx="10545370" cy="5249247"/>
            <a:chOff x="775131" y="751133"/>
            <a:chExt cx="10545370" cy="5249247"/>
          </a:xfrm>
        </p:grpSpPr>
        <p:sp>
          <p:nvSpPr>
            <p:cNvPr id="13" name="L 도형 12">
              <a:extLst>
                <a:ext uri="{FF2B5EF4-FFF2-40B4-BE49-F238E27FC236}">
                  <a16:creationId xmlns:a16="http://schemas.microsoft.com/office/drawing/2014/main" id="{4A3520B5-2188-47D7-90B9-40131E7A9A23}"/>
                </a:ext>
              </a:extLst>
            </p:cNvPr>
            <p:cNvSpPr/>
            <p:nvPr userDrawn="1"/>
          </p:nvSpPr>
          <p:spPr>
            <a:xfrm rot="5400000">
              <a:off x="789776" y="736488"/>
              <a:ext cx="3588554" cy="3617843"/>
            </a:xfrm>
            <a:prstGeom prst="corner">
              <a:avLst>
                <a:gd name="adj1" fmla="val 9674"/>
                <a:gd name="adj2" fmla="val 9674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L 도형 15">
              <a:extLst>
                <a:ext uri="{FF2B5EF4-FFF2-40B4-BE49-F238E27FC236}">
                  <a16:creationId xmlns:a16="http://schemas.microsoft.com/office/drawing/2014/main" id="{CCFA7881-0A03-4491-A83F-816B085E7294}"/>
                </a:ext>
              </a:extLst>
            </p:cNvPr>
            <p:cNvSpPr/>
            <p:nvPr userDrawn="1"/>
          </p:nvSpPr>
          <p:spPr>
            <a:xfrm rot="16200000">
              <a:off x="7717303" y="2397181"/>
              <a:ext cx="3588554" cy="3617843"/>
            </a:xfrm>
            <a:prstGeom prst="corner">
              <a:avLst>
                <a:gd name="adj1" fmla="val 9674"/>
                <a:gd name="adj2" fmla="val 9674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779624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 rtlCol="0"/>
          <a:lstStyle/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E64F308-118D-4905-8209-B0216724375C}" type="datetime1">
              <a:rPr lang="ko-KR" altLang="en-US" noProof="0" smtClean="0"/>
              <a:t>2020-10-28</a:t>
            </a:fld>
            <a:endParaRPr lang="ko-KR" altLang="en-US" noProof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altLang="ko-KR" noProof="0"/>
              <a:t>-</a:t>
            </a:r>
            <a:r>
              <a:rPr lang="ko-KR" altLang="en-US" noProof="0"/>
              <a:t>한동대학교 데이터 시각화 경진대회</a:t>
            </a:r>
            <a:r>
              <a:rPr lang="en-US" altLang="ko-KR" noProof="0"/>
              <a:t>-</a:t>
            </a:r>
            <a:endParaRPr lang="ko-KR" altLang="en-US" noProof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en-US" altLang="ko-KR" noProof="0" smtClean="0"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40514251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 rtlCol="0"/>
          <a:lstStyle/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 rtlCol="0"/>
          <a:lstStyle/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48BA95D-B008-493C-BB0C-07FDC53EF561}" type="datetime1">
              <a:rPr lang="ko-KR" altLang="en-US" noProof="0" smtClean="0"/>
              <a:t>2020-10-28</a:t>
            </a:fld>
            <a:endParaRPr lang="ko-KR" altLang="en-US" noProof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altLang="ko-KR" noProof="0"/>
              <a:t>-</a:t>
            </a:r>
            <a:r>
              <a:rPr lang="ko-KR" altLang="en-US" noProof="0"/>
              <a:t>한동대학교 데이터 시각화 경진대회</a:t>
            </a:r>
            <a:r>
              <a:rPr lang="en-US" altLang="ko-KR" noProof="0"/>
              <a:t>-</a:t>
            </a:r>
            <a:endParaRPr lang="ko-KR" altLang="en-US" noProof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en-US" altLang="ko-KR" noProof="0" smtClean="0"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8454996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33B4D5C-50B7-490F-AB8A-07980F420C5A}" type="datetime1">
              <a:rPr lang="ko-KR" altLang="en-US" noProof="0" smtClean="0"/>
              <a:t>2020-10-28</a:t>
            </a:fld>
            <a:endParaRPr lang="ko-KR" altLang="en-US" noProof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algn="ctr">
              <a:defRPr/>
            </a:lvl1pPr>
          </a:lstStyle>
          <a:p>
            <a:pPr algn="ctr"/>
            <a:r>
              <a:rPr lang="en-US" altLang="ko-KR"/>
              <a:t>-</a:t>
            </a:r>
            <a:r>
              <a:rPr lang="ko-KR" altLang="en-US"/>
              <a:t>한동대학교 데이터 시각화 경진대회</a:t>
            </a:r>
            <a:r>
              <a:rPr lang="en-US" altLang="ko-KR"/>
              <a:t>-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en-US" altLang="ko-KR" noProof="0" smtClean="0"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11504056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rtlCol="0"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 rtlCol="0"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0949EF43-15FE-4123-9287-020D86D224A0}" type="datetime1">
              <a:rPr lang="ko-KR" altLang="en-US" noProof="0" smtClean="0"/>
              <a:t>2020-10-28</a:t>
            </a:fld>
            <a:endParaRPr lang="ko-KR" altLang="en-US" noProof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 rtlCol="0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rtl="0"/>
            <a:r>
              <a:rPr lang="en-US" altLang="ko-KR" noProof="0"/>
              <a:t>-</a:t>
            </a:r>
            <a:r>
              <a:rPr lang="ko-KR" altLang="en-US" noProof="0"/>
              <a:t>한동대학교 데이터 시각화 경진대회</a:t>
            </a:r>
            <a:r>
              <a:rPr lang="en-US" altLang="ko-KR" noProof="0"/>
              <a:t>-</a:t>
            </a:r>
            <a:endParaRPr lang="ko-KR" altLang="en-US" noProof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  <p:sp>
        <p:nvSpPr>
          <p:cNvPr id="7" name="자유형(F) 6" title="절단선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6659419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9937965-23DF-4C20-9D4D-CB4F35298D1B}" type="datetime1">
              <a:rPr lang="ko-KR" altLang="en-US" noProof="0" smtClean="0"/>
              <a:t>2020-10-28</a:t>
            </a:fld>
            <a:endParaRPr lang="ko-KR" altLang="en-US" noProof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altLang="ko-KR" noProof="0"/>
              <a:t>-</a:t>
            </a:r>
            <a:r>
              <a:rPr lang="ko-KR" altLang="en-US" noProof="0"/>
              <a:t>한동대학교 데이터 시각화 경진대회</a:t>
            </a:r>
            <a:r>
              <a:rPr lang="en-US" altLang="ko-KR" noProof="0"/>
              <a:t>-</a:t>
            </a:r>
            <a:endParaRPr lang="ko-KR" altLang="en-US" noProof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en-US" altLang="ko-KR" noProof="0" smtClean="0"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13321953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rtlCol="0"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rtlCol="0"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D23FBC8-418E-4213-9184-CABBA739EA78}" type="datetime1">
              <a:rPr lang="ko-KR" altLang="en-US" noProof="0" smtClean="0"/>
              <a:t>2020-10-28</a:t>
            </a:fld>
            <a:endParaRPr lang="ko-KR" altLang="en-US" noProof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altLang="ko-KR" noProof="0"/>
              <a:t>-</a:t>
            </a:r>
            <a:r>
              <a:rPr lang="ko-KR" altLang="en-US" noProof="0"/>
              <a:t>한동대학교 데이터 시각화 경진대회</a:t>
            </a:r>
            <a:r>
              <a:rPr lang="en-US" altLang="ko-KR" noProof="0"/>
              <a:t>-</a:t>
            </a:r>
            <a:endParaRPr lang="ko-KR" altLang="en-US" noProof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en-US" altLang="ko-KR" noProof="0" smtClean="0"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12695969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84D6D09-DD97-422E-BBFE-42687503E744}" type="datetime1">
              <a:rPr lang="ko-KR" altLang="en-US" noProof="0" smtClean="0"/>
              <a:t>2020-10-28</a:t>
            </a:fld>
            <a:endParaRPr lang="ko-KR" altLang="en-US" noProof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altLang="ko-KR" noProof="0"/>
              <a:t>-</a:t>
            </a:r>
            <a:r>
              <a:rPr lang="ko-KR" altLang="en-US" noProof="0"/>
              <a:t>한동대학교 데이터 시각화 경진대회</a:t>
            </a:r>
            <a:r>
              <a:rPr lang="en-US" altLang="ko-KR" noProof="0"/>
              <a:t>-</a:t>
            </a:r>
            <a:endParaRPr lang="ko-KR" altLang="en-US" noProof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en-US" altLang="ko-KR" noProof="0" smtClean="0"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5927912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비어 있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42E92C8-38CF-4D4A-A853-D01276A91906}" type="datetime1">
              <a:rPr lang="ko-KR" altLang="en-US" noProof="0" smtClean="0"/>
              <a:t>2020-10-28</a:t>
            </a:fld>
            <a:endParaRPr lang="ko-KR" altLang="en-US" noProof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altLang="ko-KR" noProof="0"/>
              <a:t>-</a:t>
            </a:r>
            <a:r>
              <a:rPr lang="ko-KR" altLang="en-US" noProof="0"/>
              <a:t>한동대학교 데이터 시각화 경진대회</a:t>
            </a:r>
            <a:r>
              <a:rPr lang="en-US" altLang="ko-KR" noProof="0"/>
              <a:t>-</a:t>
            </a:r>
            <a:endParaRPr lang="ko-KR" altLang="en-US" noProof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en-US" altLang="ko-KR" noProof="0" smtClean="0"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8098326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 title="배경 도형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rtlCol="0"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 rtlCol="0"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 rtlCol="0"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93B31815-B68E-4E20-B48E-689C50A0976D}" type="datetime1">
              <a:rPr lang="ko-KR" altLang="en-US" noProof="0" smtClean="0"/>
              <a:t>2020-10-28</a:t>
            </a:fld>
            <a:endParaRPr lang="ko-KR" altLang="en-US" noProof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r>
              <a:rPr lang="en-US" altLang="ko-KR" noProof="0"/>
              <a:t>-</a:t>
            </a:r>
            <a:r>
              <a:rPr lang="ko-KR" altLang="en-US" noProof="0"/>
              <a:t>한동대학교 데이터 시각화 경진대회</a:t>
            </a:r>
            <a:r>
              <a:rPr lang="en-US" altLang="ko-KR" noProof="0"/>
              <a:t>-</a:t>
            </a:r>
            <a:endParaRPr lang="ko-KR" altLang="en-US" noProof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  <p:sp>
        <p:nvSpPr>
          <p:cNvPr id="9" name="직사각형 8" title="구분선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6845126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 title="배경 도형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rtlCol="0"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그림 개체 틀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5532120" y="0"/>
            <a:ext cx="6659880" cy="6857999"/>
          </a:xfrm>
        </p:spPr>
        <p:txBody>
          <a:bodyPr rtlCol="0"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 rtlCol="0"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CD6DF762-8B4F-4E2C-9984-3143859FAE43}" type="datetime1">
              <a:rPr lang="ko-KR" altLang="en-US" noProof="0" smtClean="0"/>
              <a:t>2020-10-28</a:t>
            </a:fld>
            <a:endParaRPr lang="ko-KR" altLang="en-US" noProof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r>
              <a:rPr lang="en-US" altLang="ko-KR" noProof="0"/>
              <a:t>-</a:t>
            </a:r>
            <a:r>
              <a:rPr lang="ko-KR" altLang="en-US" noProof="0"/>
              <a:t>한동대학교 데이터 시각화 경진대회</a:t>
            </a:r>
            <a:r>
              <a:rPr lang="en-US" altLang="ko-KR" noProof="0"/>
              <a:t>-</a:t>
            </a:r>
            <a:endParaRPr lang="ko-KR" altLang="en-US" noProof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  <p:sp>
        <p:nvSpPr>
          <p:cNvPr id="9" name="직사각형 8" title="구분선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5639386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ko-KR" altLang="en-US" noProof="0"/>
              <a:t>마스터 텍스트 스타일 편집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D6BB3FEE-CE06-4912-AAF7-971DCB251B30}" type="datetime1">
              <a:rPr lang="ko-KR" altLang="en-US" noProof="0" smtClean="0"/>
              <a:t>2020-10-28</a:t>
            </a:fld>
            <a:endParaRPr lang="ko-KR" altLang="en-US" noProof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-</a:t>
            </a:r>
            <a:r>
              <a:rPr lang="ko-KR" altLang="en-US" noProof="0"/>
              <a:t>한동대학교 데이터 시각화 경진대회</a:t>
            </a:r>
            <a:r>
              <a:rPr lang="en-US" altLang="ko-KR" noProof="0"/>
              <a:t>-</a:t>
            </a:r>
            <a:endParaRPr lang="ko-KR" altLang="en-US" noProof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69E57DC2-970A-4B3E-BB1C-7A09969E49DF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  <p:sp>
        <p:nvSpPr>
          <p:cNvPr id="9" name="직사각형 8" title="보조 기사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701515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1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384048" indent="-384048" algn="l" defTabSz="914400" rtl="0" eaLnBrk="1" latinLnBrk="1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9144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13716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8288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22860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7432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10" Type="http://schemas.microsoft.com/office/2007/relationships/hdphoto" Target="../media/hdphoto1.wdp"/><Relationship Id="rId4" Type="http://schemas.openxmlformats.org/officeDocument/2006/relationships/diagramData" Target="../diagrams/data1.xml"/><Relationship Id="rId9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35.jpe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10" Type="http://schemas.openxmlformats.org/officeDocument/2006/relationships/image" Target="../media/image37.png"/><Relationship Id="rId4" Type="http://schemas.openxmlformats.org/officeDocument/2006/relationships/diagramData" Target="../diagrams/data2.xml"/><Relationship Id="rId9" Type="http://schemas.openxmlformats.org/officeDocument/2006/relationships/image" Target="../media/image36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jpeg"/><Relationship Id="rId5" Type="http://schemas.microsoft.com/office/2007/relationships/hdphoto" Target="../media/hdphoto1.wdp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손 및 블루스에서 통계 배경에 펜. 로열티 무료 사진, 그림, 이미지 그리고 스톡포토그래피. Image 16156353.">
            <a:extLst>
              <a:ext uri="{FF2B5EF4-FFF2-40B4-BE49-F238E27FC236}">
                <a16:creationId xmlns:a16="http://schemas.microsoft.com/office/drawing/2014/main" id="{8B4925B9-9893-4B99-99B9-D42E9C190C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574"/>
          <a:stretch/>
        </p:blipFill>
        <p:spPr bwMode="auto">
          <a:xfrm>
            <a:off x="257" y="0"/>
            <a:ext cx="12191743" cy="6856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310B1DD0-264A-47E3-A16A-C87AFA51E6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-258" y="0"/>
            <a:ext cx="12192000" cy="6858000"/>
          </a:xfrm>
          <a:prstGeom prst="rect">
            <a:avLst/>
          </a:prstGeom>
          <a:gradFill flip="none" rotWithShape="1">
            <a:gsLst>
              <a:gs pos="20000">
                <a:schemeClr val="tx2">
                  <a:alpha val="70000"/>
                </a:schemeClr>
              </a:gs>
              <a:gs pos="10000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자유형(F) 6">
            <a:extLst>
              <a:ext uri="{FF2B5EF4-FFF2-40B4-BE49-F238E27FC236}">
                <a16:creationId xmlns:a16="http://schemas.microsoft.com/office/drawing/2014/main" id="{69C1BB7B-F21E-41A2-B30C-D8507B960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52858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34" name="자유형(F) 6">
            <a:extLst>
              <a:ext uri="{FF2B5EF4-FFF2-40B4-BE49-F238E27FC236}">
                <a16:creationId xmlns:a16="http://schemas.microsoft.com/office/drawing/2014/main" id="{DF6D7DDE-F8A1-4105-9729-F9EB5F81A3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5C93519-6B29-1346-9FCB-0835B80531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15128" y="1398974"/>
            <a:ext cx="8361229" cy="2098226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 sz="6000">
                <a:solidFill>
                  <a:srgbClr val="FFFF99"/>
                </a:solidFill>
                <a:latin typeface="DX"/>
                <a:ea typeface="마루 부리 Beta" panose="020B0600000101010101" pitchFamily="50" charset="-127"/>
              </a:rPr>
              <a:t>데이터 시각화 경진대회</a:t>
            </a:r>
            <a:endParaRPr lang="ko-KR" altLang="en-US" sz="6000" dirty="0">
              <a:solidFill>
                <a:srgbClr val="FFFF99"/>
              </a:solidFill>
              <a:latin typeface="DX"/>
              <a:ea typeface="마루 부리 Beta" panose="020B0600000101010101" pitchFamily="50" charset="-127"/>
            </a:endParaRPr>
          </a:p>
        </p:txBody>
      </p:sp>
      <p:sp>
        <p:nvSpPr>
          <p:cNvPr id="4" name="부제목 3">
            <a:extLst>
              <a:ext uri="{FF2B5EF4-FFF2-40B4-BE49-F238E27FC236}">
                <a16:creationId xmlns:a16="http://schemas.microsoft.com/office/drawing/2014/main" id="{6E661E49-0788-40C2-A5B6-638ADED711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79906" y="3566799"/>
            <a:ext cx="6831673" cy="1086237"/>
          </a:xfrm>
        </p:spPr>
        <p:txBody>
          <a:bodyPr rtlCol="0">
            <a:normAutofit fontScale="70000" lnSpcReduction="20000"/>
          </a:bodyPr>
          <a:lstStyle/>
          <a:p>
            <a:pPr rtl="0"/>
            <a:r>
              <a:rPr lang="ko-KR" altLang="en-US" sz="2600">
                <a:solidFill>
                  <a:schemeClr val="bg2"/>
                </a:solidFill>
                <a:latin typeface="마루 부리 Beta" panose="020B0600000101010101" pitchFamily="50" charset="-127"/>
                <a:ea typeface="마루 부리 Beta" panose="020B0600000101010101" pitchFamily="50" charset="-127"/>
              </a:rPr>
              <a:t>우평식 팀</a:t>
            </a:r>
            <a:br>
              <a:rPr lang="en-US" altLang="ko-KR" sz="2600">
                <a:solidFill>
                  <a:schemeClr val="bg2"/>
                </a:solidFill>
                <a:latin typeface="마루 부리 Beta" panose="020B0600000101010101" pitchFamily="50" charset="-127"/>
                <a:ea typeface="마루 부리 Beta" panose="020B0600000101010101" pitchFamily="50" charset="-127"/>
              </a:rPr>
            </a:br>
            <a:endParaRPr lang="en-US" altLang="ko-KR" sz="2600">
              <a:solidFill>
                <a:schemeClr val="bg2"/>
              </a:solidFill>
              <a:latin typeface="마루 부리 Beta" panose="020B0600000101010101" pitchFamily="50" charset="-127"/>
              <a:ea typeface="마루 부리 Beta" panose="020B0600000101010101" pitchFamily="50" charset="-127"/>
            </a:endParaRPr>
          </a:p>
          <a:p>
            <a:pPr rtl="0"/>
            <a:r>
              <a:rPr lang="en-US" altLang="ko-KR">
                <a:solidFill>
                  <a:schemeClr val="bg2"/>
                </a:solidFill>
                <a:latin typeface="마루 부리 Beta" panose="020B0600000101010101" pitchFamily="50" charset="-127"/>
                <a:ea typeface="마루 부리 Beta" panose="020B0600000101010101" pitchFamily="50" charset="-127"/>
              </a:rPr>
              <a:t>21600402 </a:t>
            </a:r>
            <a:r>
              <a:rPr lang="ko-KR" altLang="en-US">
                <a:solidFill>
                  <a:schemeClr val="bg2"/>
                </a:solidFill>
                <a:latin typeface="마루 부리 Beta" panose="020B0600000101010101" pitchFamily="50" charset="-127"/>
                <a:ea typeface="마루 부리 Beta" panose="020B0600000101010101" pitchFamily="50" charset="-127"/>
              </a:rPr>
              <a:t>안수현</a:t>
            </a:r>
            <a:r>
              <a:rPr lang="en-US" altLang="ko-KR">
                <a:solidFill>
                  <a:schemeClr val="bg2"/>
                </a:solidFill>
                <a:latin typeface="마루 부리 Beta" panose="020B0600000101010101" pitchFamily="50" charset="-127"/>
                <a:ea typeface="마루 부리 Beta" panose="020B0600000101010101" pitchFamily="50" charset="-127"/>
              </a:rPr>
              <a:t>, </a:t>
            </a:r>
            <a:br>
              <a:rPr lang="en-US" altLang="ko-KR">
                <a:solidFill>
                  <a:schemeClr val="bg2"/>
                </a:solidFill>
                <a:latin typeface="마루 부리 Beta" panose="020B0600000101010101" pitchFamily="50" charset="-127"/>
                <a:ea typeface="마루 부리 Beta" panose="020B0600000101010101" pitchFamily="50" charset="-127"/>
              </a:rPr>
            </a:br>
            <a:r>
              <a:rPr lang="en-US" altLang="ko-KR">
                <a:solidFill>
                  <a:schemeClr val="bg2"/>
                </a:solidFill>
                <a:latin typeface="마루 부리 Beta" panose="020B0600000101010101" pitchFamily="50" charset="-127"/>
                <a:ea typeface="마루 부리 Beta" panose="020B0600000101010101" pitchFamily="50" charset="-127"/>
              </a:rPr>
              <a:t>21700675 </a:t>
            </a:r>
            <a:r>
              <a:rPr lang="ko-KR" altLang="en-US">
                <a:solidFill>
                  <a:schemeClr val="bg2"/>
                </a:solidFill>
                <a:latin typeface="마루 부리 Beta" panose="020B0600000101010101" pitchFamily="50" charset="-127"/>
                <a:ea typeface="마루 부리 Beta" panose="020B0600000101010101" pitchFamily="50" charset="-127"/>
              </a:rPr>
              <a:t>정지훈</a:t>
            </a:r>
            <a:r>
              <a:rPr lang="en-US" altLang="ko-KR">
                <a:solidFill>
                  <a:schemeClr val="bg2"/>
                </a:solidFill>
                <a:latin typeface="마루 부리 Beta" panose="020B0600000101010101" pitchFamily="50" charset="-127"/>
                <a:ea typeface="마루 부리 Beta" panose="020B0600000101010101" pitchFamily="50" charset="-127"/>
              </a:rPr>
              <a:t>, 21700589 </a:t>
            </a:r>
            <a:r>
              <a:rPr lang="ko-KR" altLang="en-US">
                <a:solidFill>
                  <a:schemeClr val="bg2"/>
                </a:solidFill>
                <a:latin typeface="마루 부리 Beta" panose="020B0600000101010101" pitchFamily="50" charset="-127"/>
                <a:ea typeface="마루 부리 Beta" panose="020B0600000101010101" pitchFamily="50" charset="-127"/>
              </a:rPr>
              <a:t>이찬효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0D3BBD25-432D-43C1-BBD6-80EC21C8FFF4}"/>
              </a:ext>
            </a:extLst>
          </p:cNvPr>
          <p:cNvCxnSpPr/>
          <p:nvPr/>
        </p:nvCxnSpPr>
        <p:spPr>
          <a:xfrm flipV="1">
            <a:off x="2034299" y="3924695"/>
            <a:ext cx="8111891" cy="6959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슬라이드 번호 개체 틀 14">
            <a:extLst>
              <a:ext uri="{FF2B5EF4-FFF2-40B4-BE49-F238E27FC236}">
                <a16:creationId xmlns:a16="http://schemas.microsoft.com/office/drawing/2014/main" id="{8924AB9D-9518-4201-9A56-EFE8B190F6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9E57DC2-970A-4B3E-BB1C-7A09969E49DF}" type="slidenum">
              <a:rPr lang="en-US" altLang="ko-KR" noProof="0" smtClean="0"/>
              <a:pPr rtl="0"/>
              <a:t>1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15465803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0172F8-BC49-44DA-80B5-52E32FEF68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97428" cy="1485900"/>
          </a:xfrm>
        </p:spPr>
        <p:txBody>
          <a:bodyPr>
            <a:normAutofit/>
          </a:bodyPr>
          <a:lstStyle/>
          <a:p>
            <a:r>
              <a:rPr lang="ko-KR" altLang="en-US" sz="3400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데이터 설명 </a:t>
            </a:r>
            <a:r>
              <a:rPr lang="en-US" altLang="ko-KR" sz="3400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– </a:t>
            </a:r>
            <a:r>
              <a:rPr lang="ko-KR" altLang="en-US" sz="3400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서울시 지도 좌표 데이터</a:t>
            </a:r>
            <a:endParaRPr lang="ko-KR" altLang="en-US" sz="340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C1C123F-8027-4998-84B8-DFEA8CF387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5394960" cy="3496176"/>
          </a:xfrm>
        </p:spPr>
        <p:txBody>
          <a:bodyPr anchor="ctr"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ko-KR" altLang="en-US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해당 데이터는 </a:t>
            </a:r>
            <a:r>
              <a:rPr lang="en-US" altLang="ko-KR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Table </a:t>
            </a:r>
            <a:r>
              <a:rPr lang="ko-KR" altLang="en-US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형태가 아닌</a:t>
            </a:r>
            <a:r>
              <a:rPr lang="en-US" altLang="ko-KR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, </a:t>
            </a:r>
            <a:br>
              <a:rPr lang="en-US" altLang="ko-KR">
                <a:latin typeface="마루 부리 Beta" panose="020B0600000101010101" pitchFamily="50" charset="-127"/>
                <a:ea typeface="마루 부리 Beta" panose="020B0600000101010101" pitchFamily="50" charset="-127"/>
              </a:rPr>
            </a:br>
            <a:r>
              <a:rPr lang="en-US" altLang="ko-KR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.dbf, .prj, shp, .shx </a:t>
            </a:r>
            <a:r>
              <a:rPr lang="ko-KR" altLang="en-US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로 구성 되어 있으며 </a:t>
            </a:r>
            <a:br>
              <a:rPr lang="en-US" altLang="ko-KR">
                <a:latin typeface="마루 부리 Beta" panose="020B0600000101010101" pitchFamily="50" charset="-127"/>
                <a:ea typeface="마루 부리 Beta" panose="020B0600000101010101" pitchFamily="50" charset="-127"/>
              </a:rPr>
            </a:br>
            <a:r>
              <a:rPr lang="en-US" altLang="ko-KR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R </a:t>
            </a:r>
            <a:r>
              <a:rPr lang="ko-KR" altLang="en-US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언어의 </a:t>
            </a:r>
            <a:r>
              <a:rPr lang="en-US" altLang="ko-KR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Shapefile</a:t>
            </a:r>
            <a:r>
              <a:rPr lang="ko-KR" altLang="en-US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과 관련된 패키지들을 </a:t>
            </a:r>
            <a:br>
              <a:rPr lang="en-US" altLang="ko-KR">
                <a:latin typeface="마루 부리 Beta" panose="020B0600000101010101" pitchFamily="50" charset="-127"/>
                <a:ea typeface="마루 부리 Beta" panose="020B0600000101010101" pitchFamily="50" charset="-127"/>
              </a:rPr>
            </a:br>
            <a:r>
              <a:rPr lang="ko-KR" altLang="en-US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사용하여 위도</a:t>
            </a:r>
            <a:r>
              <a:rPr lang="en-US" altLang="ko-KR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,</a:t>
            </a:r>
            <a:r>
              <a:rPr lang="ko-KR" altLang="en-US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 경도 좌표계로 변환하여 </a:t>
            </a:r>
            <a:br>
              <a:rPr lang="en-US" altLang="ko-KR">
                <a:latin typeface="마루 부리 Beta" panose="020B0600000101010101" pitchFamily="50" charset="-127"/>
                <a:ea typeface="마루 부리 Beta" panose="020B0600000101010101" pitchFamily="50" charset="-127"/>
              </a:rPr>
            </a:br>
            <a:r>
              <a:rPr lang="en-US" altLang="ko-KR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Plot</a:t>
            </a:r>
            <a:r>
              <a:rPr lang="ko-KR" altLang="en-US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을 그릴 때 사용하였음</a:t>
            </a:r>
            <a:endParaRPr lang="en-US" altLang="ko-KR">
              <a:latin typeface="마루 부리 Beta" panose="020B0600000101010101" pitchFamily="50" charset="-127"/>
              <a:ea typeface="마루 부리 Beta" panose="020B0600000101010101" pitchFamily="50" charset="-127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altLang="ko-KR">
              <a:latin typeface="마루 부리 Beta" panose="020B0600000101010101" pitchFamily="50" charset="-127"/>
              <a:ea typeface="마루 부리 Beta" panose="020B0600000101010101" pitchFamily="50" charset="-127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ko-KR" altLang="en-US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우측의 이미지는 해당 데이터를 사용하여 </a:t>
            </a:r>
            <a:br>
              <a:rPr lang="en-US" altLang="ko-KR">
                <a:latin typeface="마루 부리 Beta" panose="020B0600000101010101" pitchFamily="50" charset="-127"/>
                <a:ea typeface="마루 부리 Beta" panose="020B0600000101010101" pitchFamily="50" charset="-127"/>
              </a:rPr>
            </a:br>
            <a:r>
              <a:rPr lang="ko-KR" altLang="en-US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서울시와 각 자치구의 경계선만 그린 그림임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C8ECC7E-DF09-4497-951B-5C581A8EE9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6403" y="2286000"/>
            <a:ext cx="4485065" cy="3610476"/>
          </a:xfrm>
          <a:prstGeom prst="rect">
            <a:avLst/>
          </a:prstGeom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087D086-3AA9-49BF-AA86-C6D8F5390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72736" y="6453386"/>
            <a:ext cx="1596292" cy="404614"/>
          </a:xfrm>
        </p:spPr>
        <p:txBody>
          <a:bodyPr>
            <a:normAutofit/>
          </a:bodyPr>
          <a:lstStyle/>
          <a:p>
            <a:pPr rtl="0">
              <a:spcAft>
                <a:spcPts val="600"/>
              </a:spcAft>
            </a:pPr>
            <a:fld id="{69E57DC2-970A-4B3E-BB1C-7A09969E49DF}" type="slidenum">
              <a:rPr lang="en-US" altLang="ko-KR" noProof="0" smtClean="0"/>
              <a:pPr rtl="0">
                <a:spcAft>
                  <a:spcPts val="600"/>
                </a:spcAft>
              </a:pPr>
              <a:t>10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8002511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518C03-C999-4B5A-AB3F-2D23275086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마루 부리OTF Beta" panose="020B0600000101010101" pitchFamily="34" charset="-127"/>
                <a:ea typeface="마루 부리OTF Beta" panose="020B0600000101010101" pitchFamily="34" charset="-127"/>
              </a:rPr>
              <a:t>데이터 분석 및 시각화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18C1B3D-6186-4D8F-B36C-DB6AF1303E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마루 부리 Beta" panose="020B0600000101010101" pitchFamily="50" charset="-127"/>
              <a:ea typeface="마루 부리 Beta" panose="020B0600000101010101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0167AB5-F3B2-42A4-AD53-A14B5DB4D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9E57DC2-970A-4B3E-BB1C-7A09969E49DF}" type="slidenum">
              <a:rPr lang="en-US" altLang="ko-KR" noProof="0" smtClean="0"/>
              <a:pPr rtl="0"/>
              <a:t>11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42706253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직사각형 17">
            <a:extLst>
              <a:ext uri="{FF2B5EF4-FFF2-40B4-BE49-F238E27FC236}">
                <a16:creationId xmlns:a16="http://schemas.microsoft.com/office/drawing/2014/main" id="{59DB74EB-2A7D-443D-B969-8BF48F9931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3F6D5E8-15CF-4755-910B-1B5A1E777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2340" y="639704"/>
            <a:ext cx="3299579" cy="3073555"/>
          </a:xfrm>
        </p:spPr>
        <p:txBody>
          <a:bodyPr rtlCol="0" anchor="ctr">
            <a:normAutofit/>
          </a:bodyPr>
          <a:lstStyle/>
          <a:p>
            <a:pPr rtl="0"/>
            <a:r>
              <a:rPr lang="ko-KR" altLang="en-US" sz="5400" noProof="1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코로나</a:t>
            </a:r>
            <a:br>
              <a:rPr lang="en-US" altLang="ko-KR" sz="5400" noProof="1">
                <a:latin typeface="마루 부리 Beta" panose="020B0600000101010101" pitchFamily="50" charset="-127"/>
                <a:ea typeface="마루 부리 Beta" panose="020B0600000101010101" pitchFamily="50" charset="-127"/>
              </a:rPr>
            </a:br>
            <a:r>
              <a:rPr lang="ko-KR" altLang="en-US" sz="5400" noProof="1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검색 추이</a:t>
            </a:r>
            <a:endParaRPr lang="ko-KR" altLang="en-US" sz="5400" noProof="1">
              <a:ea typeface="맑은 고딕" panose="020B0503020000020004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9036E77-5F7B-494E-A117-FEA947B357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83661" y="0"/>
            <a:ext cx="228600" cy="6858000"/>
          </a:xfrm>
          <a:prstGeom prst="rect">
            <a:avLst/>
          </a:prstGeom>
          <a:solidFill>
            <a:schemeClr val="tx1">
              <a:lumMod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2F9E22B4-323C-4116-BECB-F295A9A49C90}"/>
              </a:ext>
            </a:extLst>
          </p:cNvPr>
          <p:cNvSpPr txBox="1">
            <a:spLocks/>
          </p:cNvSpPr>
          <p:nvPr/>
        </p:nvSpPr>
        <p:spPr>
          <a:xfrm>
            <a:off x="8252339" y="4283765"/>
            <a:ext cx="3299579" cy="20037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r"/>
            <a:r>
              <a:rPr lang="ko-KR" altLang="en-US" sz="1800" noProof="1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푸른색</a:t>
            </a:r>
            <a:r>
              <a:rPr lang="en-US" altLang="ko-KR" sz="1800" noProof="1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 - cold</a:t>
            </a:r>
          </a:p>
          <a:p>
            <a:pPr algn="r"/>
            <a:r>
              <a:rPr lang="ko-KR" altLang="en-US" sz="1800" noProof="1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주황색</a:t>
            </a:r>
            <a:r>
              <a:rPr lang="en-US" altLang="ko-KR" sz="1800" noProof="1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 - flu</a:t>
            </a:r>
          </a:p>
          <a:p>
            <a:pPr algn="r"/>
            <a:r>
              <a:rPr lang="ko-KR" altLang="en-US" sz="1800" noProof="1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초록색</a:t>
            </a:r>
            <a:r>
              <a:rPr lang="en-US" altLang="ko-KR" sz="1800" noProof="1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 - pneumonia</a:t>
            </a:r>
          </a:p>
          <a:p>
            <a:pPr algn="r"/>
            <a:r>
              <a:rPr lang="ko-KR" altLang="en-US" sz="2400" b="1" noProof="1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붉은색</a:t>
            </a:r>
            <a:r>
              <a:rPr lang="en-US" altLang="ko-KR" sz="2400" b="1" noProof="1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 - </a:t>
            </a:r>
            <a:r>
              <a:rPr lang="en-US" altLang="ko-KR" sz="2400" b="1" noProof="1">
                <a:solidFill>
                  <a:srgbClr val="FF0000"/>
                </a:solidFill>
                <a:latin typeface="마루 부리 Beta" panose="020B0600000101010101" pitchFamily="50" charset="-127"/>
                <a:ea typeface="마루 부리 Beta" panose="020B0600000101010101" pitchFamily="50" charset="-127"/>
              </a:rPr>
              <a:t>coronavirus</a:t>
            </a:r>
            <a:endParaRPr lang="ko-KR" altLang="en-US" sz="2400" b="1" noProof="1">
              <a:solidFill>
                <a:srgbClr val="FF0000"/>
              </a:solidFill>
              <a:latin typeface="마루 부리 Beta" panose="020B0600000101010101" pitchFamily="50" charset="-127"/>
              <a:ea typeface="마루 부리 Beta" panose="020B0600000101010101" pitchFamily="50" charset="-127"/>
            </a:endParaRPr>
          </a:p>
        </p:txBody>
      </p:sp>
      <p:sp>
        <p:nvSpPr>
          <p:cNvPr id="26" name="슬라이드 번호 개체 틀 25">
            <a:extLst>
              <a:ext uri="{FF2B5EF4-FFF2-40B4-BE49-F238E27FC236}">
                <a16:creationId xmlns:a16="http://schemas.microsoft.com/office/drawing/2014/main" id="{50B0F71C-5F94-4727-8E07-6771962817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9E57DC2-970A-4B3E-BB1C-7A09969E49DF}" type="slidenum">
              <a:rPr lang="en-US" altLang="ko-KR" noProof="0" smtClean="0"/>
              <a:t>12</a:t>
            </a:fld>
            <a:endParaRPr lang="ko-KR" altLang="en-US" noProof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44E3610-7C72-458B-8E41-2DE84DDFBACC}"/>
              </a:ext>
            </a:extLst>
          </p:cNvPr>
          <p:cNvSpPr/>
          <p:nvPr/>
        </p:nvSpPr>
        <p:spPr>
          <a:xfrm>
            <a:off x="169529" y="1471749"/>
            <a:ext cx="7095291" cy="462102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49ED1848-F682-4F1C-9421-9404268D5E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29" y="1333741"/>
            <a:ext cx="7095291" cy="4759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4355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직사각형 17">
            <a:extLst>
              <a:ext uri="{FF2B5EF4-FFF2-40B4-BE49-F238E27FC236}">
                <a16:creationId xmlns:a16="http://schemas.microsoft.com/office/drawing/2014/main" id="{59DB74EB-2A7D-443D-B969-8BF48F9931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3F6D5E8-15CF-4755-910B-1B5A1E777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2340" y="639704"/>
            <a:ext cx="3299579" cy="3073555"/>
          </a:xfrm>
        </p:spPr>
        <p:txBody>
          <a:bodyPr rtlCol="0" anchor="ctr">
            <a:normAutofit/>
          </a:bodyPr>
          <a:lstStyle/>
          <a:p>
            <a:pPr rtl="0"/>
            <a:r>
              <a:rPr lang="ko-KR" altLang="en-US" sz="5400" noProof="1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일별 </a:t>
            </a:r>
            <a:br>
              <a:rPr lang="en-US" altLang="ko-KR" sz="5400" noProof="1">
                <a:latin typeface="마루 부리 Beta" panose="020B0600000101010101" pitchFamily="50" charset="-127"/>
                <a:ea typeface="마루 부리 Beta" panose="020B0600000101010101" pitchFamily="50" charset="-127"/>
              </a:rPr>
            </a:br>
            <a:r>
              <a:rPr lang="ko-KR" altLang="en-US" sz="5400" noProof="1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확진자수</a:t>
            </a:r>
            <a:endParaRPr lang="ko-KR" altLang="en-US" sz="5400" noProof="1">
              <a:ea typeface="맑은 고딕" panose="020B0503020000020004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9036E77-5F7B-494E-A117-FEA947B357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83661" y="0"/>
            <a:ext cx="228600" cy="6858000"/>
          </a:xfrm>
          <a:prstGeom prst="rect">
            <a:avLst/>
          </a:prstGeom>
          <a:solidFill>
            <a:schemeClr val="tx1">
              <a:lumMod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2F9E22B4-323C-4116-BECB-F295A9A49C90}"/>
              </a:ext>
            </a:extLst>
          </p:cNvPr>
          <p:cNvSpPr txBox="1">
            <a:spLocks/>
          </p:cNvSpPr>
          <p:nvPr/>
        </p:nvSpPr>
        <p:spPr>
          <a:xfrm>
            <a:off x="8252339" y="4283765"/>
            <a:ext cx="3299579" cy="20037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r"/>
            <a:r>
              <a:rPr lang="en-US" altLang="ko-KR" sz="2400" noProof="1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1</a:t>
            </a:r>
            <a:r>
              <a:rPr lang="ko-KR" altLang="en-US" sz="2400" noProof="1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월 </a:t>
            </a:r>
            <a:r>
              <a:rPr lang="en-US" altLang="ko-KR" sz="2400" noProof="1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~ 6</a:t>
            </a:r>
            <a:r>
              <a:rPr lang="ko-KR" altLang="en-US" sz="2400" noProof="1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월</a:t>
            </a:r>
            <a:endParaRPr lang="en-US" altLang="ko-KR" sz="2400" noProof="1">
              <a:latin typeface="마루 부리 Beta" panose="020B0600000101010101" pitchFamily="50" charset="-127"/>
              <a:ea typeface="마루 부리 Beta" panose="020B0600000101010101" pitchFamily="50" charset="-127"/>
            </a:endParaRPr>
          </a:p>
          <a:p>
            <a:pPr algn="r"/>
            <a:endParaRPr lang="en-US" altLang="ko-KR" sz="2400" noProof="1">
              <a:latin typeface="마루 부리 Beta" panose="020B0600000101010101" pitchFamily="50" charset="-127"/>
              <a:ea typeface="마루 부리 Beta" panose="020B0600000101010101" pitchFamily="50" charset="-127"/>
            </a:endParaRPr>
          </a:p>
          <a:p>
            <a:pPr algn="r"/>
            <a:r>
              <a:rPr lang="en-US" altLang="ko-KR" sz="1400" i="1" noProof="1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**</a:t>
            </a:r>
            <a:r>
              <a:rPr lang="ko-KR" altLang="en-US" sz="1400" i="1" noProof="1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세로막대의 </a:t>
            </a:r>
            <a:r>
              <a:rPr lang="en-US" altLang="ko-KR" sz="1400" i="1" noProof="1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Scale</a:t>
            </a:r>
            <a:r>
              <a:rPr lang="ko-KR" altLang="en-US" sz="1400" i="1" noProof="1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은 </a:t>
            </a:r>
            <a:br>
              <a:rPr lang="en-US" altLang="ko-KR" sz="1400" i="1" noProof="1">
                <a:latin typeface="마루 부리 Beta" panose="020B0600000101010101" pitchFamily="50" charset="-127"/>
                <a:ea typeface="마루 부리 Beta" panose="020B0600000101010101" pitchFamily="50" charset="-127"/>
              </a:rPr>
            </a:br>
            <a:r>
              <a:rPr lang="ko-KR" altLang="en-US" sz="1400" i="1" noProof="1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월별로 다름</a:t>
            </a:r>
            <a:endParaRPr lang="en-US" altLang="ko-KR" sz="1400" i="1" noProof="1">
              <a:latin typeface="마루 부리 Beta" panose="020B0600000101010101" pitchFamily="50" charset="-127"/>
              <a:ea typeface="마루 부리 Beta" panose="020B0600000101010101" pitchFamily="50" charset="-127"/>
            </a:endParaRPr>
          </a:p>
        </p:txBody>
      </p:sp>
      <p:sp>
        <p:nvSpPr>
          <p:cNvPr id="19" name="슬라이드 번호 개체 틀 18">
            <a:extLst>
              <a:ext uri="{FF2B5EF4-FFF2-40B4-BE49-F238E27FC236}">
                <a16:creationId xmlns:a16="http://schemas.microsoft.com/office/drawing/2014/main" id="{63FB9F4B-2E67-4F9B-9E9C-4C58CD9BFA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9E57DC2-970A-4B3E-BB1C-7A09969E49DF}" type="slidenum">
              <a:rPr lang="en-US" altLang="ko-KR" noProof="0" smtClean="0"/>
              <a:t>13</a:t>
            </a:fld>
            <a:endParaRPr lang="ko-KR" altLang="en-US" noProof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CA261D4-F24C-4842-96C0-4F49B1CF4CBA}"/>
              </a:ext>
            </a:extLst>
          </p:cNvPr>
          <p:cNvSpPr/>
          <p:nvPr/>
        </p:nvSpPr>
        <p:spPr>
          <a:xfrm>
            <a:off x="169529" y="1471749"/>
            <a:ext cx="7095291" cy="462102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6CEE7369-112F-443B-B985-2F724E0137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298" y="1346261"/>
            <a:ext cx="7057958" cy="4733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6266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직사각형 17">
            <a:extLst>
              <a:ext uri="{FF2B5EF4-FFF2-40B4-BE49-F238E27FC236}">
                <a16:creationId xmlns:a16="http://schemas.microsoft.com/office/drawing/2014/main" id="{59DB74EB-2A7D-443D-B969-8BF48F9931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3F6D5E8-15CF-4755-910B-1B5A1E777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2340" y="639704"/>
            <a:ext cx="3299579" cy="3073555"/>
          </a:xfrm>
        </p:spPr>
        <p:txBody>
          <a:bodyPr rtlCol="0" anchor="ctr">
            <a:normAutofit/>
          </a:bodyPr>
          <a:lstStyle/>
          <a:p>
            <a:pPr rtl="0"/>
            <a:r>
              <a:rPr lang="ko-KR" altLang="en-US" sz="4800" noProof="1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일별 </a:t>
            </a:r>
            <a:br>
              <a:rPr lang="en-US" altLang="ko-KR" sz="4800" noProof="1">
                <a:latin typeface="마루 부리 Beta" panose="020B0600000101010101" pitchFamily="50" charset="-127"/>
                <a:ea typeface="마루 부리 Beta" panose="020B0600000101010101" pitchFamily="50" charset="-127"/>
              </a:rPr>
            </a:br>
            <a:r>
              <a:rPr lang="ko-KR" altLang="en-US" sz="4800" noProof="1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확진자 수</a:t>
            </a:r>
            <a:br>
              <a:rPr lang="en-US" altLang="ko-KR" sz="4800" noProof="1">
                <a:latin typeface="마루 부리 Beta" panose="020B0600000101010101" pitchFamily="50" charset="-127"/>
                <a:ea typeface="마루 부리 Beta" panose="020B0600000101010101" pitchFamily="50" charset="-127"/>
              </a:rPr>
            </a:br>
            <a:r>
              <a:rPr lang="en-US" altLang="ko-KR" sz="4800" noProof="1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&amp;</a:t>
            </a:r>
            <a:r>
              <a:rPr lang="ko-KR" altLang="en-US" sz="4800" noProof="1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검색률</a:t>
            </a:r>
            <a:br>
              <a:rPr lang="en-US" altLang="ko-KR" sz="4800" noProof="1">
                <a:latin typeface="마루 부리 Beta" panose="020B0600000101010101" pitchFamily="50" charset="-127"/>
                <a:ea typeface="마루 부리 Beta" panose="020B0600000101010101" pitchFamily="50" charset="-127"/>
              </a:rPr>
            </a:br>
            <a:r>
              <a:rPr lang="ko-KR" altLang="en-US" sz="4800" noProof="1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비교</a:t>
            </a:r>
            <a:endParaRPr lang="ko-KR" altLang="en-US" sz="4800" noProof="1">
              <a:ea typeface="맑은 고딕" panose="020B0503020000020004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9036E77-5F7B-494E-A117-FEA947B357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83661" y="0"/>
            <a:ext cx="228600" cy="6858000"/>
          </a:xfrm>
          <a:prstGeom prst="rect">
            <a:avLst/>
          </a:prstGeom>
          <a:solidFill>
            <a:schemeClr val="tx1">
              <a:lumMod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2F9E22B4-323C-4116-BECB-F295A9A49C90}"/>
              </a:ext>
            </a:extLst>
          </p:cNvPr>
          <p:cNvSpPr txBox="1">
            <a:spLocks/>
          </p:cNvSpPr>
          <p:nvPr/>
        </p:nvSpPr>
        <p:spPr>
          <a:xfrm>
            <a:off x="8252339" y="4283765"/>
            <a:ext cx="3299579" cy="20037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sz="2400" noProof="1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실선 </a:t>
            </a:r>
            <a:r>
              <a:rPr lang="en-US" altLang="ko-KR" sz="2400" noProof="1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– </a:t>
            </a:r>
            <a:r>
              <a:rPr lang="ko-KR" altLang="en-US" sz="2400" noProof="1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검색추이</a:t>
            </a:r>
            <a:endParaRPr lang="en-US" altLang="ko-KR" sz="2400" noProof="1">
              <a:latin typeface="마루 부리 Beta" panose="020B0600000101010101" pitchFamily="50" charset="-127"/>
              <a:ea typeface="마루 부리 Beta" panose="020B0600000101010101" pitchFamily="50" charset="-127"/>
            </a:endParaRPr>
          </a:p>
          <a:p>
            <a:r>
              <a:rPr lang="ko-KR" altLang="en-US" sz="2400" noProof="1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막대 </a:t>
            </a:r>
            <a:r>
              <a:rPr lang="en-US" altLang="ko-KR" sz="2400" noProof="1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– </a:t>
            </a:r>
            <a:r>
              <a:rPr lang="ko-KR" altLang="en-US" sz="2400" noProof="1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일별 확진자 수</a:t>
            </a:r>
            <a:endParaRPr lang="ko-KR" altLang="en-US" sz="2400" noProof="1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610CED9D-48C0-4CEA-B58D-FA04D1FA50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9E57DC2-970A-4B3E-BB1C-7A09969E49DF}" type="slidenum">
              <a:rPr lang="en-US" altLang="ko-KR" noProof="0" smtClean="0"/>
              <a:t>14</a:t>
            </a:fld>
            <a:endParaRPr lang="ko-KR" altLang="en-US" noProof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733C73F0-B8E1-4648-A1D1-618B83AAA4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086" y="1404271"/>
            <a:ext cx="6979489" cy="4617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520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직사각형 17">
            <a:extLst>
              <a:ext uri="{FF2B5EF4-FFF2-40B4-BE49-F238E27FC236}">
                <a16:creationId xmlns:a16="http://schemas.microsoft.com/office/drawing/2014/main" id="{59DB74EB-2A7D-443D-B969-8BF48F9931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3F6D5E8-15CF-4755-910B-1B5A1E777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2340" y="639704"/>
            <a:ext cx="3299579" cy="3073555"/>
          </a:xfrm>
        </p:spPr>
        <p:txBody>
          <a:bodyPr rtlCol="0" anchor="ctr">
            <a:normAutofit/>
          </a:bodyPr>
          <a:lstStyle/>
          <a:p>
            <a:pPr rtl="0"/>
            <a:r>
              <a:rPr lang="ko-KR" altLang="en-US" noProof="1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유동인구</a:t>
            </a:r>
            <a:br>
              <a:rPr lang="en-US" altLang="ko-KR" noProof="1">
                <a:latin typeface="마루 부리 Beta" panose="020B0600000101010101" pitchFamily="50" charset="-127"/>
                <a:ea typeface="마루 부리 Beta" panose="020B0600000101010101" pitchFamily="50" charset="-127"/>
              </a:rPr>
            </a:br>
            <a:r>
              <a:rPr lang="ko-KR" altLang="en-US" noProof="1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주차별</a:t>
            </a:r>
            <a:br>
              <a:rPr lang="en-US" altLang="ko-KR" noProof="1">
                <a:latin typeface="마루 부리 Beta" panose="020B0600000101010101" pitchFamily="50" charset="-127"/>
                <a:ea typeface="마루 부리 Beta" panose="020B0600000101010101" pitchFamily="50" charset="-127"/>
              </a:rPr>
            </a:br>
            <a:r>
              <a:rPr lang="ko-KR" altLang="en-US" noProof="1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비교</a:t>
            </a:r>
            <a:endParaRPr lang="ko-KR" altLang="en-US" noProof="1">
              <a:ea typeface="맑은 고딕" panose="020B0503020000020004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9036E77-5F7B-494E-A117-FEA947B357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83661" y="0"/>
            <a:ext cx="228600" cy="6858000"/>
          </a:xfrm>
          <a:prstGeom prst="rect">
            <a:avLst/>
          </a:prstGeom>
          <a:solidFill>
            <a:schemeClr val="tx1">
              <a:lumMod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2F9E22B4-323C-4116-BECB-F295A9A49C90}"/>
              </a:ext>
            </a:extLst>
          </p:cNvPr>
          <p:cNvSpPr txBox="1">
            <a:spLocks/>
          </p:cNvSpPr>
          <p:nvPr/>
        </p:nvSpPr>
        <p:spPr>
          <a:xfrm>
            <a:off x="8114695" y="4283765"/>
            <a:ext cx="3574867" cy="20037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marL="0" marR="0" lvl="0" indent="0" algn="r" defTabSz="914400" rtl="0" eaLnBrk="1" fontAlgn="auto" latinLnBrk="1" hangingPunct="1">
              <a:lnSpc>
                <a:spcPct val="89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1">
                <a:ln>
                  <a:noFill/>
                </a:ln>
                <a:solidFill>
                  <a:srgbClr val="EFEDE3"/>
                </a:solidFill>
                <a:effectLst/>
                <a:uLnTx/>
                <a:uFillTx/>
                <a:latin typeface="마루 부리 Beta" panose="020B0600000101010101" pitchFamily="50" charset="-127"/>
                <a:ea typeface="마루 부리 Beta" panose="020B0600000101010101" pitchFamily="50" charset="-127"/>
                <a:cs typeface="+mj-cs"/>
              </a:rPr>
              <a:t>코로나 사건 발생이후</a:t>
            </a:r>
            <a:endParaRPr kumimoji="0" lang="en-US" altLang="ko-KR" sz="2400" b="0" i="0" u="none" strike="noStrike" kern="1200" cap="none" spc="0" normalizeH="0" baseline="0" noProof="1">
              <a:ln>
                <a:noFill/>
              </a:ln>
              <a:solidFill>
                <a:srgbClr val="EFEDE3"/>
              </a:solidFill>
              <a:effectLst/>
              <a:uLnTx/>
              <a:uFillTx/>
              <a:latin typeface="마루 부리 Beta" panose="020B0600000101010101" pitchFamily="50" charset="-127"/>
              <a:ea typeface="마루 부리 Beta" panose="020B0600000101010101" pitchFamily="50" charset="-127"/>
              <a:cs typeface="+mj-cs"/>
            </a:endParaRPr>
          </a:p>
          <a:p>
            <a:pPr marL="0" marR="0" lvl="0" indent="0" algn="r" defTabSz="914400" rtl="0" eaLnBrk="1" fontAlgn="auto" latinLnBrk="1" hangingPunct="1">
              <a:lnSpc>
                <a:spcPct val="89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1">
                <a:ln>
                  <a:noFill/>
                </a:ln>
                <a:solidFill>
                  <a:srgbClr val="EFEDE3"/>
                </a:solidFill>
                <a:effectLst/>
                <a:uLnTx/>
                <a:uFillTx/>
                <a:latin typeface="맑은 고딕" panose="020B0503020000020004" pitchFamily="50" charset="-127"/>
                <a:ea typeface="마루 부리 Beta" panose="020B0600000101010101" pitchFamily="50" charset="-127"/>
                <a:cs typeface="+mj-cs"/>
              </a:rPr>
              <a:t>2</a:t>
            </a:r>
            <a:r>
              <a:rPr kumimoji="0" lang="ko-KR" altLang="en-US" sz="2400" b="0" i="0" u="none" strike="noStrike" kern="1200" cap="none" spc="0" normalizeH="0" baseline="0" noProof="1">
                <a:ln>
                  <a:noFill/>
                </a:ln>
                <a:solidFill>
                  <a:srgbClr val="EFEDE3"/>
                </a:solidFill>
                <a:effectLst/>
                <a:uLnTx/>
                <a:uFillTx/>
                <a:latin typeface="맑은 고딕" panose="020B0503020000020004" pitchFamily="50" charset="-127"/>
                <a:ea typeface="마루 부리 Beta" panose="020B0600000101010101" pitchFamily="50" charset="-127"/>
                <a:cs typeface="+mj-cs"/>
              </a:rPr>
              <a:t>월부터 </a:t>
            </a:r>
            <a:r>
              <a:rPr kumimoji="0" lang="en-US" altLang="ko-KR" sz="2400" b="0" i="0" u="none" strike="noStrike" kern="1200" cap="none" spc="0" normalizeH="0" baseline="0" noProof="1">
                <a:ln>
                  <a:noFill/>
                </a:ln>
                <a:solidFill>
                  <a:srgbClr val="EFEDE3"/>
                </a:solidFill>
                <a:effectLst/>
                <a:uLnTx/>
                <a:uFillTx/>
                <a:latin typeface="맑은 고딕" panose="020B0503020000020004" pitchFamily="50" charset="-127"/>
                <a:ea typeface="마루 부리 Beta" panose="020B0600000101010101" pitchFamily="50" charset="-127"/>
                <a:cs typeface="+mj-cs"/>
              </a:rPr>
              <a:t>3</a:t>
            </a:r>
            <a:r>
              <a:rPr kumimoji="0" lang="ko-KR" altLang="en-US" sz="2400" b="0" i="0" u="none" strike="noStrike" kern="1200" cap="none" spc="0" normalizeH="0" baseline="0" noProof="1">
                <a:ln>
                  <a:noFill/>
                </a:ln>
                <a:solidFill>
                  <a:srgbClr val="EFEDE3"/>
                </a:solidFill>
                <a:effectLst/>
                <a:uLnTx/>
                <a:uFillTx/>
                <a:latin typeface="맑은 고딕" panose="020B0503020000020004" pitchFamily="50" charset="-127"/>
                <a:ea typeface="마루 부리 Beta" panose="020B0600000101010101" pitchFamily="50" charset="-127"/>
                <a:cs typeface="+mj-cs"/>
              </a:rPr>
              <a:t>월</a:t>
            </a:r>
            <a:r>
              <a:rPr kumimoji="0" lang="en-US" altLang="ko-KR" sz="2400" b="0" i="0" u="none" strike="noStrike" kern="1200" cap="none" spc="0" normalizeH="0" baseline="0" noProof="1">
                <a:ln>
                  <a:noFill/>
                </a:ln>
                <a:solidFill>
                  <a:srgbClr val="EFEDE3"/>
                </a:solidFill>
                <a:effectLst/>
                <a:uLnTx/>
                <a:uFillTx/>
                <a:latin typeface="맑은 고딕" panose="020B0503020000020004" pitchFamily="50" charset="-127"/>
                <a:ea typeface="마루 부리 Beta" panose="020B0600000101010101" pitchFamily="50" charset="-127"/>
                <a:cs typeface="+mj-cs"/>
              </a:rPr>
              <a:t>(5~10</a:t>
            </a:r>
            <a:r>
              <a:rPr kumimoji="0" lang="ko-KR" altLang="en-US" sz="2400" b="0" i="0" u="none" strike="noStrike" kern="1200" cap="none" spc="0" normalizeH="0" baseline="0" noProof="1">
                <a:ln>
                  <a:noFill/>
                </a:ln>
                <a:solidFill>
                  <a:srgbClr val="EFEDE3"/>
                </a:solidFill>
                <a:effectLst/>
                <a:uLnTx/>
                <a:uFillTx/>
                <a:latin typeface="맑은 고딕" panose="020B0503020000020004" pitchFamily="50" charset="-127"/>
                <a:ea typeface="마루 부리 Beta" panose="020B0600000101010101" pitchFamily="50" charset="-127"/>
                <a:cs typeface="+mj-cs"/>
              </a:rPr>
              <a:t>주차</a:t>
            </a:r>
            <a:r>
              <a:rPr kumimoji="0" lang="en-US" altLang="ko-KR" sz="2400" b="0" i="0" u="none" strike="noStrike" kern="1200" cap="none" spc="0" normalizeH="0" baseline="0" noProof="1">
                <a:ln>
                  <a:noFill/>
                </a:ln>
                <a:solidFill>
                  <a:srgbClr val="EFEDE3"/>
                </a:solidFill>
                <a:effectLst/>
                <a:uLnTx/>
                <a:uFillTx/>
                <a:latin typeface="맑은 고딕" panose="020B0503020000020004" pitchFamily="50" charset="-127"/>
                <a:ea typeface="마루 부리 Beta" panose="020B0600000101010101" pitchFamily="50" charset="-127"/>
                <a:cs typeface="+mj-cs"/>
              </a:rPr>
              <a:t>)</a:t>
            </a:r>
            <a:r>
              <a:rPr kumimoji="0" lang="ko-KR" altLang="en-US" sz="2400" b="0" i="0" u="none" strike="noStrike" kern="1200" cap="none" spc="0" normalizeH="0" baseline="0" noProof="1">
                <a:ln>
                  <a:noFill/>
                </a:ln>
                <a:solidFill>
                  <a:srgbClr val="EFEDE3"/>
                </a:solidFill>
                <a:effectLst/>
                <a:uLnTx/>
                <a:uFillTx/>
                <a:latin typeface="맑은 고딕" panose="020B0503020000020004" pitchFamily="50" charset="-127"/>
                <a:ea typeface="마루 부리 Beta" panose="020B0600000101010101" pitchFamily="50" charset="-127"/>
                <a:cs typeface="+mj-cs"/>
              </a:rPr>
              <a:t>에서 </a:t>
            </a:r>
            <a:r>
              <a:rPr kumimoji="0" lang="ko-KR" altLang="en-US" sz="2800" b="1" i="0" u="none" strike="noStrike" kern="1200" cap="none" spc="0" normalizeH="0" baseline="0" noProof="1">
                <a:ln>
                  <a:noFill/>
                </a:ln>
                <a:solidFill>
                  <a:srgbClr val="EFEDE3"/>
                </a:solidFill>
                <a:effectLst/>
                <a:uLnTx/>
                <a:uFillTx/>
                <a:latin typeface="맑은 고딕" panose="020B0503020000020004" pitchFamily="50" charset="-127"/>
                <a:ea typeface="마루 부리 Beta" panose="020B0600000101010101" pitchFamily="50" charset="-127"/>
                <a:cs typeface="+mj-cs"/>
              </a:rPr>
              <a:t>큰 감소폭</a:t>
            </a:r>
            <a:r>
              <a:rPr kumimoji="0" lang="ko-KR" altLang="en-US" sz="2400" b="0" i="0" u="none" strike="noStrike" kern="1200" cap="none" spc="0" normalizeH="0" baseline="0" noProof="1">
                <a:ln>
                  <a:noFill/>
                </a:ln>
                <a:solidFill>
                  <a:srgbClr val="EFEDE3"/>
                </a:solidFill>
                <a:effectLst/>
                <a:uLnTx/>
                <a:uFillTx/>
                <a:latin typeface="맑은 고딕" panose="020B0503020000020004" pitchFamily="50" charset="-127"/>
                <a:ea typeface="마루 부리 Beta" panose="020B0600000101010101" pitchFamily="50" charset="-127"/>
                <a:cs typeface="+mj-cs"/>
              </a:rPr>
              <a:t>을 보이다 점차 회복</a:t>
            </a:r>
            <a:endParaRPr kumimoji="0" lang="ko-KR" altLang="en-US" sz="2400" b="0" i="0" u="none" strike="noStrike" kern="1200" cap="none" spc="0" normalizeH="0" baseline="0" noProof="1">
              <a:ln>
                <a:noFill/>
              </a:ln>
              <a:solidFill>
                <a:srgbClr val="EFEDE3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847EC791-3DE8-4E4A-96D7-2B14024FD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E57DC2-970A-4B3E-BB1C-7A09969E49DF}" type="slidenum">
              <a:rPr kumimoji="0" lang="en-US" altLang="ko-KR" sz="1200" b="0" i="0" u="none" strike="noStrike" kern="1200" cap="none" spc="0" normalizeH="0" baseline="0" noProof="0" smtClean="0">
                <a:ln>
                  <a:noFill/>
                </a:ln>
                <a:solidFill>
                  <a:srgbClr val="EFEDE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srgbClr val="EFEDE3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34B47B7-AE5C-47CD-935E-C4D7C67F2233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779" y="1380308"/>
            <a:ext cx="6810103" cy="409738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068740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직사각형 17">
            <a:extLst>
              <a:ext uri="{FF2B5EF4-FFF2-40B4-BE49-F238E27FC236}">
                <a16:creationId xmlns:a16="http://schemas.microsoft.com/office/drawing/2014/main" id="{59DB74EB-2A7D-443D-B969-8BF48F9931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3F6D5E8-15CF-4755-910B-1B5A1E777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2340" y="639704"/>
            <a:ext cx="3299579" cy="3073555"/>
          </a:xfrm>
        </p:spPr>
        <p:txBody>
          <a:bodyPr rtlCol="0" anchor="ctr">
            <a:normAutofit/>
          </a:bodyPr>
          <a:lstStyle/>
          <a:p>
            <a:pPr rtl="0"/>
            <a:r>
              <a:rPr lang="en-US" altLang="ko-KR" noProof="1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1</a:t>
            </a:r>
            <a:r>
              <a:rPr lang="ko-KR" altLang="en-US" noProof="1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월 유동인구</a:t>
            </a:r>
            <a:br>
              <a:rPr lang="en-US" altLang="ko-KR" noProof="1">
                <a:latin typeface="마루 부리 Beta" panose="020B0600000101010101" pitchFamily="50" charset="-127"/>
                <a:ea typeface="마루 부리 Beta" panose="020B0600000101010101" pitchFamily="50" charset="-127"/>
              </a:rPr>
            </a:br>
            <a:r>
              <a:rPr lang="ko-KR" altLang="en-US" noProof="1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일별 추이</a:t>
            </a:r>
            <a:endParaRPr lang="ko-KR" altLang="en-US" noProof="1">
              <a:ea typeface="맑은 고딕" panose="020B0503020000020004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9036E77-5F7B-494E-A117-FEA947B357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83661" y="0"/>
            <a:ext cx="228600" cy="6858000"/>
          </a:xfrm>
          <a:prstGeom prst="rect">
            <a:avLst/>
          </a:prstGeom>
          <a:solidFill>
            <a:schemeClr val="tx1">
              <a:lumMod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2F9E22B4-323C-4116-BECB-F295A9A49C90}"/>
              </a:ext>
            </a:extLst>
          </p:cNvPr>
          <p:cNvSpPr txBox="1">
            <a:spLocks/>
          </p:cNvSpPr>
          <p:nvPr/>
        </p:nvSpPr>
        <p:spPr>
          <a:xfrm>
            <a:off x="8114695" y="4283765"/>
            <a:ext cx="3574867" cy="20037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marL="0" marR="0" lvl="0" indent="0" algn="r" defTabSz="914400" rtl="0" eaLnBrk="1" fontAlgn="auto" latinLnBrk="1" hangingPunct="1">
              <a:lnSpc>
                <a:spcPct val="89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1">
                <a:ln>
                  <a:noFill/>
                </a:ln>
                <a:solidFill>
                  <a:srgbClr val="EFEDE3"/>
                </a:solidFill>
                <a:effectLst/>
                <a:uLnTx/>
                <a:uFillTx/>
                <a:latin typeface="마루 부리 Beta" panose="020B0600000101010101" pitchFamily="50" charset="-127"/>
                <a:ea typeface="마루 부리 Beta" panose="020B0600000101010101" pitchFamily="50" charset="-127"/>
                <a:cs typeface="+mj-cs"/>
              </a:rPr>
              <a:t>큰 감소폭을 보이는</a:t>
            </a:r>
            <a:endParaRPr kumimoji="0" lang="en-US" altLang="ko-KR" sz="2400" b="0" i="0" u="none" strike="noStrike" kern="1200" cap="none" spc="0" normalizeH="0" baseline="0" noProof="1">
              <a:ln>
                <a:noFill/>
              </a:ln>
              <a:solidFill>
                <a:srgbClr val="EFEDE3"/>
              </a:solidFill>
              <a:effectLst/>
              <a:uLnTx/>
              <a:uFillTx/>
              <a:latin typeface="마루 부리 Beta" panose="020B0600000101010101" pitchFamily="50" charset="-127"/>
              <a:ea typeface="마루 부리 Beta" panose="020B0600000101010101" pitchFamily="50" charset="-127"/>
              <a:cs typeface="+mj-cs"/>
            </a:endParaRPr>
          </a:p>
          <a:p>
            <a:pPr marL="0" marR="0" lvl="0" indent="0" algn="r" defTabSz="914400" rtl="0" eaLnBrk="1" fontAlgn="auto" latinLnBrk="1" hangingPunct="1">
              <a:lnSpc>
                <a:spcPct val="89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1">
                <a:ln>
                  <a:noFill/>
                </a:ln>
                <a:solidFill>
                  <a:srgbClr val="EFEDE3"/>
                </a:solidFill>
                <a:effectLst/>
                <a:uLnTx/>
                <a:uFillTx/>
                <a:latin typeface="맑은 고딕" panose="020B0503020000020004" pitchFamily="50" charset="-127"/>
                <a:ea typeface="마루 부리 Beta" panose="020B0600000101010101" pitchFamily="50" charset="-127"/>
                <a:cs typeface="+mj-cs"/>
              </a:rPr>
              <a:t>1</a:t>
            </a:r>
            <a:r>
              <a:rPr kumimoji="0" lang="ko-KR" altLang="en-US" sz="2400" b="1" i="0" u="none" strike="noStrike" kern="1200" cap="none" spc="0" normalizeH="0" baseline="0" noProof="1">
                <a:ln>
                  <a:noFill/>
                </a:ln>
                <a:solidFill>
                  <a:srgbClr val="EFEDE3"/>
                </a:solidFill>
                <a:effectLst/>
                <a:uLnTx/>
                <a:uFillTx/>
                <a:latin typeface="맑은 고딕" panose="020B0503020000020004" pitchFamily="50" charset="-127"/>
                <a:ea typeface="마루 부리 Beta" panose="020B0600000101010101" pitchFamily="50" charset="-127"/>
                <a:cs typeface="+mj-cs"/>
              </a:rPr>
              <a:t>월 </a:t>
            </a:r>
            <a:r>
              <a:rPr kumimoji="0" lang="en-US" altLang="ko-KR" sz="2400" b="1" i="0" u="none" strike="noStrike" kern="1200" cap="none" spc="0" normalizeH="0" baseline="0" noProof="1">
                <a:ln>
                  <a:noFill/>
                </a:ln>
                <a:solidFill>
                  <a:srgbClr val="EFEDE3"/>
                </a:solidFill>
                <a:effectLst/>
                <a:uLnTx/>
                <a:uFillTx/>
                <a:latin typeface="맑은 고딕" panose="020B0503020000020004" pitchFamily="50" charset="-127"/>
                <a:ea typeface="마루 부리 Beta" panose="020B0600000101010101" pitchFamily="50" charset="-127"/>
                <a:cs typeface="+mj-cs"/>
              </a:rPr>
              <a:t>24</a:t>
            </a:r>
            <a:r>
              <a:rPr kumimoji="0" lang="ko-KR" altLang="en-US" sz="2400" b="1" i="0" u="none" strike="noStrike" kern="1200" cap="none" spc="0" normalizeH="0" baseline="0" noProof="1">
                <a:ln>
                  <a:noFill/>
                </a:ln>
                <a:solidFill>
                  <a:srgbClr val="EFEDE3"/>
                </a:solidFill>
                <a:effectLst/>
                <a:uLnTx/>
                <a:uFillTx/>
                <a:latin typeface="맑은 고딕" panose="020B0503020000020004" pitchFamily="50" charset="-127"/>
                <a:ea typeface="마루 부리 Beta" panose="020B0600000101010101" pitchFamily="50" charset="-127"/>
                <a:cs typeface="+mj-cs"/>
              </a:rPr>
              <a:t>일</a:t>
            </a:r>
            <a:r>
              <a:rPr kumimoji="0" lang="ko-KR" altLang="en-US" sz="2400" b="0" i="0" u="none" strike="noStrike" kern="1200" cap="none" spc="0" normalizeH="0" baseline="0" noProof="1">
                <a:ln>
                  <a:noFill/>
                </a:ln>
                <a:solidFill>
                  <a:srgbClr val="EFEDE3"/>
                </a:solidFill>
                <a:effectLst/>
                <a:uLnTx/>
                <a:uFillTx/>
                <a:latin typeface="맑은 고딕" panose="020B0503020000020004" pitchFamily="50" charset="-127"/>
                <a:ea typeface="마루 부리 Beta" panose="020B0600000101010101" pitchFamily="50" charset="-127"/>
                <a:cs typeface="+mj-cs"/>
              </a:rPr>
              <a:t>의 모습</a:t>
            </a:r>
            <a:endParaRPr kumimoji="0" lang="ko-KR" altLang="en-US" sz="2400" b="0" i="0" u="none" strike="noStrike" kern="1200" cap="none" spc="0" normalizeH="0" baseline="0" noProof="1">
              <a:ln>
                <a:noFill/>
              </a:ln>
              <a:solidFill>
                <a:srgbClr val="EFEDE3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847EC791-3DE8-4E4A-96D7-2B14024FD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E57DC2-970A-4B3E-BB1C-7A09969E49DF}" type="slidenum">
              <a:rPr kumimoji="0" lang="en-US" altLang="ko-KR" sz="1200" b="0" i="0" u="none" strike="noStrike" kern="1200" cap="none" spc="0" normalizeH="0" baseline="0" noProof="0" smtClean="0">
                <a:ln>
                  <a:noFill/>
                </a:ln>
                <a:solidFill>
                  <a:srgbClr val="EFEDE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srgbClr val="EFEDE3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5031DB0-ADED-4826-8458-67A0A0D26196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222" y="1380309"/>
            <a:ext cx="6808546" cy="409738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245099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직사각형 17">
            <a:extLst>
              <a:ext uri="{FF2B5EF4-FFF2-40B4-BE49-F238E27FC236}">
                <a16:creationId xmlns:a16="http://schemas.microsoft.com/office/drawing/2014/main" id="{59DB74EB-2A7D-443D-B969-8BF48F9931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3F6D5E8-15CF-4755-910B-1B5A1E777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2341" y="570506"/>
            <a:ext cx="3299579" cy="3073555"/>
          </a:xfrm>
        </p:spPr>
        <p:txBody>
          <a:bodyPr rtlCol="0" anchor="ctr">
            <a:normAutofit/>
          </a:bodyPr>
          <a:lstStyle/>
          <a:p>
            <a:pPr rtl="0"/>
            <a:r>
              <a:rPr lang="en-US" altLang="ko-KR" sz="4000" noProof="1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1</a:t>
            </a:r>
            <a:r>
              <a:rPr lang="ko-KR" altLang="en-US" sz="4000" noProof="1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월 </a:t>
            </a:r>
            <a:r>
              <a:rPr lang="en-US" altLang="ko-KR" sz="4000" noProof="1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24</a:t>
            </a:r>
            <a:r>
              <a:rPr lang="ko-KR" altLang="en-US" sz="4000" noProof="1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일의</a:t>
            </a:r>
            <a:br>
              <a:rPr lang="en-US" altLang="ko-KR" sz="4000" noProof="1">
                <a:latin typeface="마루 부리 Beta" panose="020B0600000101010101" pitchFamily="50" charset="-127"/>
                <a:ea typeface="마루 부리 Beta" panose="020B0600000101010101" pitchFamily="50" charset="-127"/>
              </a:rPr>
            </a:br>
            <a:r>
              <a:rPr lang="ko-KR" altLang="en-US" sz="4000" noProof="1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사건</a:t>
            </a:r>
            <a:endParaRPr lang="ko-KR" altLang="en-US" sz="4000" noProof="1">
              <a:ea typeface="맑은 고딕" panose="020B0503020000020004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9036E77-5F7B-494E-A117-FEA947B357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83661" y="0"/>
            <a:ext cx="228600" cy="6858000"/>
          </a:xfrm>
          <a:prstGeom prst="rect">
            <a:avLst/>
          </a:prstGeom>
          <a:solidFill>
            <a:schemeClr val="tx1">
              <a:lumMod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2F9E22B4-323C-4116-BECB-F295A9A49C90}"/>
              </a:ext>
            </a:extLst>
          </p:cNvPr>
          <p:cNvSpPr txBox="1">
            <a:spLocks/>
          </p:cNvSpPr>
          <p:nvPr/>
        </p:nvSpPr>
        <p:spPr>
          <a:xfrm>
            <a:off x="8114695" y="4283765"/>
            <a:ext cx="3574867" cy="20037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marL="0" marR="0" lvl="0" indent="0" algn="r" defTabSz="914400" rtl="0" eaLnBrk="1" fontAlgn="auto" latinLnBrk="1" hangingPunct="1">
              <a:lnSpc>
                <a:spcPct val="89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1">
                <a:ln>
                  <a:noFill/>
                </a:ln>
                <a:solidFill>
                  <a:srgbClr val="EFEDE3"/>
                </a:solidFill>
                <a:effectLst/>
                <a:uLnTx/>
                <a:uFillTx/>
                <a:latin typeface="마루 부리 Beta" panose="020B0600000101010101" pitchFamily="50" charset="-127"/>
                <a:ea typeface="마루 부리 Beta" panose="020B0600000101010101" pitchFamily="50" charset="-127"/>
                <a:cs typeface="+mj-cs"/>
              </a:rPr>
              <a:t>한국인 </a:t>
            </a:r>
            <a:r>
              <a:rPr kumimoji="0" lang="ko-KR" altLang="en-US" sz="3200" b="1" i="0" u="none" strike="noStrike" kern="1200" cap="none" spc="0" normalizeH="0" baseline="0" noProof="1">
                <a:ln>
                  <a:noFill/>
                </a:ln>
                <a:solidFill>
                  <a:srgbClr val="EFEDE3"/>
                </a:solidFill>
                <a:effectLst/>
                <a:uLnTx/>
                <a:uFillTx/>
                <a:latin typeface="마루 부리 Beta" panose="020B0600000101010101" pitchFamily="50" charset="-127"/>
                <a:ea typeface="마루 부리 Beta" panose="020B0600000101010101" pitchFamily="50" charset="-127"/>
                <a:cs typeface="+mj-cs"/>
              </a:rPr>
              <a:t>첫 확진자</a:t>
            </a:r>
            <a:r>
              <a:rPr kumimoji="0" lang="ko-KR" altLang="en-US" sz="2400" b="0" i="0" u="none" strike="noStrike" kern="1200" cap="none" spc="0" normalizeH="0" baseline="0" noProof="1">
                <a:ln>
                  <a:noFill/>
                </a:ln>
                <a:solidFill>
                  <a:srgbClr val="EFEDE3"/>
                </a:solidFill>
                <a:effectLst/>
                <a:uLnTx/>
                <a:uFillTx/>
                <a:latin typeface="마루 부리 Beta" panose="020B0600000101010101" pitchFamily="50" charset="-127"/>
                <a:ea typeface="마루 부리 Beta" panose="020B0600000101010101" pitchFamily="50" charset="-127"/>
                <a:cs typeface="+mj-cs"/>
              </a:rPr>
              <a:t> 발생</a:t>
            </a:r>
            <a:endParaRPr kumimoji="0" lang="ko-KR" altLang="en-US" sz="2400" b="0" i="0" u="none" strike="noStrike" kern="1200" cap="none" spc="0" normalizeH="0" baseline="0" noProof="1">
              <a:ln>
                <a:noFill/>
              </a:ln>
              <a:solidFill>
                <a:srgbClr val="EFEDE3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847EC791-3DE8-4E4A-96D7-2B14024FD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E57DC2-970A-4B3E-BB1C-7A09969E49DF}" type="slidenum">
              <a:rPr kumimoji="0" lang="en-US" altLang="ko-KR" sz="1200" b="0" i="0" u="none" strike="noStrike" kern="1200" cap="none" spc="0" normalizeH="0" baseline="0" noProof="0" smtClean="0">
                <a:ln>
                  <a:noFill/>
                </a:ln>
                <a:solidFill>
                  <a:srgbClr val="EFEDE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srgbClr val="EFEDE3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5031DB0-ADED-4826-8458-67A0A0D26196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222" y="1380309"/>
            <a:ext cx="6808546" cy="4097382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EE44D8E-1BF9-4FD6-8D98-3BD2EBDC99B5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222" y="1380309"/>
            <a:ext cx="6808546" cy="409738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661574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직사각형 17">
            <a:extLst>
              <a:ext uri="{FF2B5EF4-FFF2-40B4-BE49-F238E27FC236}">
                <a16:creationId xmlns:a16="http://schemas.microsoft.com/office/drawing/2014/main" id="{59DB74EB-2A7D-443D-B969-8BF48F9931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3F6D5E8-15CF-4755-910B-1B5A1E777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2340" y="639704"/>
            <a:ext cx="3652102" cy="3073555"/>
          </a:xfrm>
        </p:spPr>
        <p:txBody>
          <a:bodyPr rtlCol="0" anchor="ctr">
            <a:normAutofit/>
          </a:bodyPr>
          <a:lstStyle/>
          <a:p>
            <a:pPr rtl="0"/>
            <a:r>
              <a:rPr lang="en-US" altLang="ko-KR" noProof="1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2</a:t>
            </a:r>
            <a:r>
              <a:rPr lang="ko-KR" altLang="en-US" noProof="1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월 유동인구</a:t>
            </a:r>
            <a:br>
              <a:rPr lang="en-US" altLang="ko-KR" noProof="1">
                <a:latin typeface="마루 부리 Beta" panose="020B0600000101010101" pitchFamily="50" charset="-127"/>
                <a:ea typeface="마루 부리 Beta" panose="020B0600000101010101" pitchFamily="50" charset="-127"/>
              </a:rPr>
            </a:br>
            <a:r>
              <a:rPr lang="ko-KR" altLang="en-US" noProof="1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일별 추이</a:t>
            </a:r>
            <a:endParaRPr lang="ko-KR" altLang="en-US" noProof="1">
              <a:ea typeface="맑은 고딕" panose="020B0503020000020004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9036E77-5F7B-494E-A117-FEA947B357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83661" y="0"/>
            <a:ext cx="228600" cy="6858000"/>
          </a:xfrm>
          <a:prstGeom prst="rect">
            <a:avLst/>
          </a:prstGeom>
          <a:solidFill>
            <a:schemeClr val="tx1">
              <a:lumMod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2F9E22B4-323C-4116-BECB-F295A9A49C90}"/>
              </a:ext>
            </a:extLst>
          </p:cNvPr>
          <p:cNvSpPr txBox="1">
            <a:spLocks/>
          </p:cNvSpPr>
          <p:nvPr/>
        </p:nvSpPr>
        <p:spPr>
          <a:xfrm>
            <a:off x="8114695" y="4283765"/>
            <a:ext cx="3574867" cy="20037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marL="0" marR="0" lvl="0" indent="0" algn="r" defTabSz="914400" rtl="0" eaLnBrk="1" fontAlgn="auto" latinLnBrk="1" hangingPunct="1">
              <a:lnSpc>
                <a:spcPct val="89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1">
                <a:ln>
                  <a:noFill/>
                </a:ln>
                <a:solidFill>
                  <a:srgbClr val="EFEDE3"/>
                </a:solidFill>
                <a:effectLst/>
                <a:uLnTx/>
                <a:uFillTx/>
                <a:latin typeface="마루 부리 Beta" panose="020B0600000101010101" pitchFamily="50" charset="-127"/>
                <a:ea typeface="마루 부리 Beta" panose="020B0600000101010101" pitchFamily="50" charset="-127"/>
                <a:cs typeface="+mj-cs"/>
              </a:rPr>
              <a:t>큰 감소폭을 보이는</a:t>
            </a:r>
            <a:endParaRPr kumimoji="0" lang="en-US" altLang="ko-KR" sz="2400" b="0" i="0" u="none" strike="noStrike" kern="1200" cap="none" spc="0" normalizeH="0" baseline="0" noProof="1">
              <a:ln>
                <a:noFill/>
              </a:ln>
              <a:solidFill>
                <a:srgbClr val="EFEDE3"/>
              </a:solidFill>
              <a:effectLst/>
              <a:uLnTx/>
              <a:uFillTx/>
              <a:latin typeface="마루 부리 Beta" panose="020B0600000101010101" pitchFamily="50" charset="-127"/>
              <a:ea typeface="마루 부리 Beta" panose="020B0600000101010101" pitchFamily="50" charset="-127"/>
              <a:cs typeface="+mj-cs"/>
            </a:endParaRPr>
          </a:p>
          <a:p>
            <a:pPr marL="0" marR="0" lvl="0" indent="0" algn="r" defTabSz="914400" rtl="0" eaLnBrk="1" fontAlgn="auto" latinLnBrk="1" hangingPunct="1">
              <a:lnSpc>
                <a:spcPct val="89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1">
                <a:ln>
                  <a:noFill/>
                </a:ln>
                <a:solidFill>
                  <a:srgbClr val="EFEDE3"/>
                </a:solidFill>
                <a:effectLst/>
                <a:uLnTx/>
                <a:uFillTx/>
                <a:latin typeface="맑은 고딕" panose="020B0503020000020004" pitchFamily="50" charset="-127"/>
                <a:ea typeface="마루 부리 Beta" panose="020B0600000101010101" pitchFamily="50" charset="-127"/>
                <a:cs typeface="+mj-cs"/>
              </a:rPr>
              <a:t>2</a:t>
            </a:r>
            <a:r>
              <a:rPr kumimoji="0" lang="ko-KR" altLang="en-US" sz="2800" b="1" i="0" u="none" strike="noStrike" kern="1200" cap="none" spc="0" normalizeH="0" baseline="0" noProof="1">
                <a:ln>
                  <a:noFill/>
                </a:ln>
                <a:solidFill>
                  <a:srgbClr val="EFEDE3"/>
                </a:solidFill>
                <a:effectLst/>
                <a:uLnTx/>
                <a:uFillTx/>
                <a:latin typeface="맑은 고딕" panose="020B0503020000020004" pitchFamily="50" charset="-127"/>
                <a:ea typeface="마루 부리 Beta" panose="020B0600000101010101" pitchFamily="50" charset="-127"/>
                <a:cs typeface="+mj-cs"/>
              </a:rPr>
              <a:t>월 </a:t>
            </a:r>
            <a:r>
              <a:rPr kumimoji="0" lang="en-US" altLang="ko-KR" sz="2800" b="1" i="0" u="none" strike="noStrike" kern="1200" cap="none" spc="0" normalizeH="0" baseline="0" noProof="1">
                <a:ln>
                  <a:noFill/>
                </a:ln>
                <a:solidFill>
                  <a:srgbClr val="EFEDE3"/>
                </a:solidFill>
                <a:effectLst/>
                <a:uLnTx/>
                <a:uFillTx/>
                <a:latin typeface="맑은 고딕" panose="020B0503020000020004" pitchFamily="50" charset="-127"/>
                <a:ea typeface="마루 부리 Beta" panose="020B0600000101010101" pitchFamily="50" charset="-127"/>
                <a:cs typeface="+mj-cs"/>
              </a:rPr>
              <a:t>23</a:t>
            </a:r>
            <a:r>
              <a:rPr kumimoji="0" lang="ko-KR" altLang="en-US" sz="2800" b="1" i="0" u="none" strike="noStrike" kern="1200" cap="none" spc="0" normalizeH="0" baseline="0" noProof="1">
                <a:ln>
                  <a:noFill/>
                </a:ln>
                <a:solidFill>
                  <a:srgbClr val="EFEDE3"/>
                </a:solidFill>
                <a:effectLst/>
                <a:uLnTx/>
                <a:uFillTx/>
                <a:latin typeface="맑은 고딕" panose="020B0503020000020004" pitchFamily="50" charset="-127"/>
                <a:ea typeface="마루 부리 Beta" panose="020B0600000101010101" pitchFamily="50" charset="-127"/>
                <a:cs typeface="+mj-cs"/>
              </a:rPr>
              <a:t>일</a:t>
            </a:r>
            <a:r>
              <a:rPr kumimoji="0" lang="ko-KR" altLang="en-US" sz="2400" b="0" i="0" u="none" strike="noStrike" kern="1200" cap="none" spc="0" normalizeH="0" baseline="0" noProof="1">
                <a:ln>
                  <a:noFill/>
                </a:ln>
                <a:solidFill>
                  <a:srgbClr val="EFEDE3"/>
                </a:solidFill>
                <a:effectLst/>
                <a:uLnTx/>
                <a:uFillTx/>
                <a:latin typeface="맑은 고딕" panose="020B0503020000020004" pitchFamily="50" charset="-127"/>
                <a:ea typeface="마루 부리 Beta" panose="020B0600000101010101" pitchFamily="50" charset="-127"/>
                <a:cs typeface="+mj-cs"/>
              </a:rPr>
              <a:t>의 모습</a:t>
            </a:r>
            <a:endParaRPr kumimoji="0" lang="ko-KR" altLang="en-US" sz="2400" b="0" i="0" u="none" strike="noStrike" kern="1200" cap="none" spc="0" normalizeH="0" baseline="0" noProof="1">
              <a:ln>
                <a:noFill/>
              </a:ln>
              <a:solidFill>
                <a:srgbClr val="EFEDE3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847EC791-3DE8-4E4A-96D7-2B14024FD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E57DC2-970A-4B3E-BB1C-7A09969E49DF}" type="slidenum">
              <a:rPr kumimoji="0" lang="en-US" altLang="ko-KR" sz="1200" b="0" i="0" u="none" strike="noStrike" kern="1200" cap="none" spc="0" normalizeH="0" baseline="0" noProof="0" smtClean="0">
                <a:ln>
                  <a:noFill/>
                </a:ln>
                <a:solidFill>
                  <a:srgbClr val="EFEDE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srgbClr val="EFEDE3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FD2D265-CA23-42A1-B670-5995CE2351A9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558" y="1380309"/>
            <a:ext cx="6808546" cy="409738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210730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직사각형 17">
            <a:extLst>
              <a:ext uri="{FF2B5EF4-FFF2-40B4-BE49-F238E27FC236}">
                <a16:creationId xmlns:a16="http://schemas.microsoft.com/office/drawing/2014/main" id="{59DB74EB-2A7D-443D-B969-8BF48F9931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3F6D5E8-15CF-4755-910B-1B5A1E777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2341" y="570506"/>
            <a:ext cx="3299579" cy="3073555"/>
          </a:xfrm>
        </p:spPr>
        <p:txBody>
          <a:bodyPr rtlCol="0" anchor="ctr">
            <a:normAutofit/>
          </a:bodyPr>
          <a:lstStyle/>
          <a:p>
            <a:pPr rtl="0"/>
            <a:r>
              <a:rPr lang="en-US" altLang="ko-KR" noProof="1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2</a:t>
            </a:r>
            <a:r>
              <a:rPr lang="ko-KR" altLang="en-US" noProof="1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월 </a:t>
            </a:r>
            <a:r>
              <a:rPr lang="en-US" altLang="ko-KR" noProof="1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23</a:t>
            </a:r>
            <a:r>
              <a:rPr lang="ko-KR" altLang="en-US" noProof="1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일의</a:t>
            </a:r>
            <a:br>
              <a:rPr lang="en-US" altLang="ko-KR" noProof="1">
                <a:latin typeface="마루 부리 Beta" panose="020B0600000101010101" pitchFamily="50" charset="-127"/>
                <a:ea typeface="마루 부리 Beta" panose="020B0600000101010101" pitchFamily="50" charset="-127"/>
              </a:rPr>
            </a:br>
            <a:r>
              <a:rPr lang="ko-KR" altLang="en-US" noProof="1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사건</a:t>
            </a:r>
            <a:endParaRPr lang="ko-KR" altLang="en-US" noProof="1">
              <a:ea typeface="맑은 고딕" panose="020B0503020000020004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9036E77-5F7B-494E-A117-FEA947B357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83661" y="0"/>
            <a:ext cx="228600" cy="6858000"/>
          </a:xfrm>
          <a:prstGeom prst="rect">
            <a:avLst/>
          </a:prstGeom>
          <a:solidFill>
            <a:schemeClr val="tx1">
              <a:lumMod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2F9E22B4-323C-4116-BECB-F295A9A49C90}"/>
              </a:ext>
            </a:extLst>
          </p:cNvPr>
          <p:cNvSpPr txBox="1">
            <a:spLocks/>
          </p:cNvSpPr>
          <p:nvPr/>
        </p:nvSpPr>
        <p:spPr>
          <a:xfrm>
            <a:off x="8114695" y="4283765"/>
            <a:ext cx="3574867" cy="20037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marL="0" marR="0" lvl="0" indent="0" algn="r" defTabSz="914400" rtl="0" eaLnBrk="1" fontAlgn="auto" latinLnBrk="1" hangingPunct="1">
              <a:lnSpc>
                <a:spcPct val="89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1">
                <a:ln>
                  <a:noFill/>
                </a:ln>
                <a:solidFill>
                  <a:srgbClr val="EFEDE3"/>
                </a:solidFill>
                <a:effectLst/>
                <a:uLnTx/>
                <a:uFillTx/>
                <a:latin typeface="마루 부리 Beta" panose="020B0600000101010101" pitchFamily="50" charset="-127"/>
                <a:ea typeface="마루 부리 Beta" panose="020B0600000101010101" pitchFamily="50" charset="-127"/>
                <a:cs typeface="+mj-cs"/>
              </a:rPr>
              <a:t>전국적인 코로나 </a:t>
            </a:r>
            <a:endParaRPr kumimoji="0" lang="en-US" altLang="ko-KR" sz="2400" b="0" i="0" u="none" strike="noStrike" kern="1200" cap="none" spc="0" normalizeH="0" baseline="0" noProof="1">
              <a:ln>
                <a:noFill/>
              </a:ln>
              <a:solidFill>
                <a:srgbClr val="EFEDE3"/>
              </a:solidFill>
              <a:effectLst/>
              <a:uLnTx/>
              <a:uFillTx/>
              <a:latin typeface="마루 부리 Beta" panose="020B0600000101010101" pitchFamily="50" charset="-127"/>
              <a:ea typeface="마루 부리 Beta" panose="020B0600000101010101" pitchFamily="50" charset="-127"/>
              <a:cs typeface="+mj-cs"/>
            </a:endParaRPr>
          </a:p>
          <a:p>
            <a:pPr marL="0" marR="0" lvl="0" indent="0" algn="r" defTabSz="914400" rtl="0" eaLnBrk="1" fontAlgn="auto" latinLnBrk="1" hangingPunct="1">
              <a:lnSpc>
                <a:spcPct val="89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1">
                <a:ln>
                  <a:noFill/>
                </a:ln>
                <a:solidFill>
                  <a:srgbClr val="EFEDE3"/>
                </a:solidFill>
                <a:effectLst/>
                <a:uLnTx/>
                <a:uFillTx/>
                <a:latin typeface="마루 부리 Beta" panose="020B0600000101010101" pitchFamily="50" charset="-127"/>
                <a:ea typeface="마루 부리 Beta" panose="020B0600000101010101" pitchFamily="50" charset="-127"/>
                <a:cs typeface="+mj-cs"/>
              </a:rPr>
              <a:t>확진자 발생</a:t>
            </a:r>
            <a:endParaRPr kumimoji="0" lang="en-US" altLang="ko-KR" sz="2400" b="0" i="0" u="none" strike="noStrike" kern="1200" cap="none" spc="0" normalizeH="0" baseline="0" noProof="1">
              <a:ln>
                <a:noFill/>
              </a:ln>
              <a:solidFill>
                <a:srgbClr val="EFEDE3"/>
              </a:solidFill>
              <a:effectLst/>
              <a:uLnTx/>
              <a:uFillTx/>
              <a:latin typeface="마루 부리 Beta" panose="020B0600000101010101" pitchFamily="50" charset="-127"/>
              <a:ea typeface="마루 부리 Beta" panose="020B0600000101010101" pitchFamily="50" charset="-127"/>
              <a:cs typeface="+mj-cs"/>
            </a:endParaRPr>
          </a:p>
          <a:p>
            <a:pPr marL="0" marR="0" lvl="0" indent="0" algn="r" defTabSz="914400" rtl="0" eaLnBrk="1" fontAlgn="auto" latinLnBrk="1" hangingPunct="1">
              <a:lnSpc>
                <a:spcPct val="89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1" i="0" u="none" strike="noStrike" kern="1200" cap="none" spc="0" normalizeH="0" baseline="0" noProof="1">
                <a:ln>
                  <a:noFill/>
                </a:ln>
                <a:solidFill>
                  <a:srgbClr val="EFEDE3"/>
                </a:solidFill>
                <a:effectLst/>
                <a:uLnTx/>
                <a:uFillTx/>
                <a:latin typeface="마루 부리 Beta" panose="020B0600000101010101" pitchFamily="50" charset="-127"/>
                <a:ea typeface="마루 부리 Beta" panose="020B0600000101010101" pitchFamily="50" charset="-127"/>
                <a:cs typeface="+mj-cs"/>
              </a:rPr>
              <a:t>대구신천지 사건</a:t>
            </a:r>
            <a:r>
              <a:rPr kumimoji="0" lang="ko-KR" altLang="en-US" sz="2400" b="0" i="0" u="none" strike="noStrike" kern="1200" cap="none" spc="0" normalizeH="0" baseline="0" noProof="1">
                <a:ln>
                  <a:noFill/>
                </a:ln>
                <a:solidFill>
                  <a:srgbClr val="EFEDE3"/>
                </a:solidFill>
                <a:effectLst/>
                <a:uLnTx/>
                <a:uFillTx/>
                <a:latin typeface="마루 부리 Beta" panose="020B0600000101010101" pitchFamily="50" charset="-127"/>
                <a:ea typeface="마루 부리 Beta" panose="020B0600000101010101" pitchFamily="50" charset="-127"/>
                <a:cs typeface="+mj-cs"/>
              </a:rPr>
              <a:t> </a:t>
            </a:r>
            <a:endParaRPr kumimoji="0" lang="ko-KR" altLang="en-US" sz="2400" b="0" i="0" u="none" strike="noStrike" kern="1200" cap="none" spc="0" normalizeH="0" baseline="0" noProof="1">
              <a:ln>
                <a:noFill/>
              </a:ln>
              <a:solidFill>
                <a:srgbClr val="EFEDE3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847EC791-3DE8-4E4A-96D7-2B14024FD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E57DC2-970A-4B3E-BB1C-7A09969E49DF}" type="slidenum">
              <a:rPr kumimoji="0" lang="en-US" altLang="ko-KR" sz="1200" b="0" i="0" u="none" strike="noStrike" kern="1200" cap="none" spc="0" normalizeH="0" baseline="0" noProof="0" smtClean="0">
                <a:ln>
                  <a:noFill/>
                </a:ln>
                <a:solidFill>
                  <a:srgbClr val="EFEDE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srgbClr val="EFEDE3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CAF6B4B-5C0B-4DFA-B406-8B892894AD2B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558" y="1380309"/>
            <a:ext cx="6808546" cy="409738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055026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0E807223-DF88-4D6D-970E-08919E5E02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83B91B61-BFCA-4647-957E-A8269BE46F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3F6D5E8-15CF-4755-910B-1B5A1E777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808" y="685800"/>
            <a:ext cx="6176776" cy="14859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en-US" altLang="ko-KR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COVID-19</a:t>
            </a:r>
            <a:r>
              <a:rPr lang="ko-KR" altLang="en-US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 </a:t>
            </a:r>
            <a:r>
              <a:rPr lang="en-US" altLang="ko-KR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+</a:t>
            </a:r>
            <a:r>
              <a:rPr lang="ko-KR" altLang="en-US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 유동인구</a:t>
            </a:r>
            <a:br>
              <a:rPr lang="en-US" altLang="ko-KR">
                <a:latin typeface="마루 부리 Beta" panose="020B0600000101010101" pitchFamily="50" charset="-127"/>
                <a:ea typeface="마루 부리 Beta" panose="020B0600000101010101" pitchFamily="50" charset="-127"/>
              </a:rPr>
            </a:br>
            <a:r>
              <a:rPr lang="en-US" altLang="ko-KR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  </a:t>
            </a:r>
            <a:r>
              <a:rPr lang="ko-KR" altLang="en-US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데이터 시각화 및 분석</a:t>
            </a:r>
            <a:endParaRPr lang="ko-KR" altLang="en-US" dirty="0">
              <a:latin typeface="마루 부리 Beta" panose="020B0600000101010101" pitchFamily="50" charset="-127"/>
              <a:ea typeface="마루 부리 Beta" panose="020B0600000101010101" pitchFamily="50" charset="-127"/>
            </a:endParaRPr>
          </a:p>
        </p:txBody>
      </p:sp>
      <p:pic>
        <p:nvPicPr>
          <p:cNvPr id="15" name="내용 개체 틀 14" descr="노트북을 보면서 누워 있는 사람">
            <a:extLst>
              <a:ext uri="{FF2B5EF4-FFF2-40B4-BE49-F238E27FC236}">
                <a16:creationId xmlns:a16="http://schemas.microsoft.com/office/drawing/2014/main" id="{C7F36DA5-3286-4EAB-8CE6-344245727B6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6" r="-1" b="-1"/>
          <a:stretch/>
        </p:blipFill>
        <p:spPr>
          <a:xfrm>
            <a:off x="-1" y="10"/>
            <a:ext cx="4373546" cy="6857990"/>
          </a:xfrm>
          <a:prstGeom prst="rect">
            <a:avLst/>
          </a:prstGeom>
        </p:spPr>
      </p:pic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92D1D7C6-1C89-420C-8D35-483654167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354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14" name="내용 개체 틀 2" descr="아이콘 SmartArt 그래픽">
            <a:extLst>
              <a:ext uri="{FF2B5EF4-FFF2-40B4-BE49-F238E27FC236}">
                <a16:creationId xmlns:a16="http://schemas.microsoft.com/office/drawing/2014/main" id="{454EA04D-167F-4BB4-9EC9-2DC5D3C603D7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596832089"/>
              </p:ext>
            </p:extLst>
          </p:nvPr>
        </p:nvGraphicFramePr>
        <p:xfrm>
          <a:off x="5397808" y="2724150"/>
          <a:ext cx="6176776" cy="358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2050" name="Picture 2" descr="그 벽 보고 통계 업무 남자 배경 그림 이미지 _사진 500576975 무료 다운로드_lovepik.com">
            <a:extLst>
              <a:ext uri="{FF2B5EF4-FFF2-40B4-BE49-F238E27FC236}">
                <a16:creationId xmlns:a16="http://schemas.microsoft.com/office/drawing/2014/main" id="{35F9DCEB-F8D9-4F66-BABD-821BE2DC77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6859" r="23234"/>
          <a:stretch/>
        </p:blipFill>
        <p:spPr bwMode="auto">
          <a:xfrm>
            <a:off x="0" y="2432"/>
            <a:ext cx="4373545" cy="6855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89BD9DA-826F-4E8B-9E4E-322F6C1BA5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9E57DC2-970A-4B3E-BB1C-7A09969E49DF}" type="slidenum">
              <a:rPr lang="en-US" altLang="ko-KR" noProof="0" smtClean="0"/>
              <a:t>2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1076798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직사각형 17">
            <a:extLst>
              <a:ext uri="{FF2B5EF4-FFF2-40B4-BE49-F238E27FC236}">
                <a16:creationId xmlns:a16="http://schemas.microsoft.com/office/drawing/2014/main" id="{59DB74EB-2A7D-443D-B969-8BF48F9931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3F6D5E8-15CF-4755-910B-1B5A1E777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2340" y="639704"/>
            <a:ext cx="3939660" cy="3073555"/>
          </a:xfrm>
        </p:spPr>
        <p:txBody>
          <a:bodyPr rtlCol="0" anchor="ctr">
            <a:normAutofit/>
          </a:bodyPr>
          <a:lstStyle/>
          <a:p>
            <a:pPr rtl="0"/>
            <a:r>
              <a:rPr lang="en-US" altLang="ko-KR" noProof="1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3</a:t>
            </a:r>
            <a:r>
              <a:rPr lang="ko-KR" altLang="en-US" noProof="1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월 유동인구</a:t>
            </a:r>
            <a:br>
              <a:rPr lang="en-US" altLang="ko-KR" noProof="1">
                <a:latin typeface="마루 부리 Beta" panose="020B0600000101010101" pitchFamily="50" charset="-127"/>
                <a:ea typeface="마루 부리 Beta" panose="020B0600000101010101" pitchFamily="50" charset="-127"/>
              </a:rPr>
            </a:br>
            <a:r>
              <a:rPr lang="ko-KR" altLang="en-US" noProof="1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일별 추이</a:t>
            </a:r>
            <a:endParaRPr lang="ko-KR" altLang="en-US" noProof="1">
              <a:ea typeface="맑은 고딕" panose="020B0503020000020004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9036E77-5F7B-494E-A117-FEA947B357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83661" y="0"/>
            <a:ext cx="228600" cy="6858000"/>
          </a:xfrm>
          <a:prstGeom prst="rect">
            <a:avLst/>
          </a:prstGeom>
          <a:solidFill>
            <a:schemeClr val="tx1">
              <a:lumMod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2F9E22B4-323C-4116-BECB-F295A9A49C90}"/>
              </a:ext>
            </a:extLst>
          </p:cNvPr>
          <p:cNvSpPr txBox="1">
            <a:spLocks/>
          </p:cNvSpPr>
          <p:nvPr/>
        </p:nvSpPr>
        <p:spPr>
          <a:xfrm>
            <a:off x="8114695" y="4283765"/>
            <a:ext cx="3574867" cy="20037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marL="0" marR="0" lvl="0" indent="0" algn="r" defTabSz="914400" rtl="0" eaLnBrk="1" fontAlgn="auto" latinLnBrk="1" hangingPunct="1">
              <a:lnSpc>
                <a:spcPct val="89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1">
                <a:ln>
                  <a:noFill/>
                </a:ln>
                <a:solidFill>
                  <a:srgbClr val="EFEDE3"/>
                </a:solidFill>
                <a:effectLst/>
                <a:uLnTx/>
                <a:uFillTx/>
                <a:latin typeface="마루 부리 Beta" panose="020B0600000101010101" pitchFamily="50" charset="-127"/>
                <a:ea typeface="마루 부리 Beta" panose="020B0600000101010101" pitchFamily="50" charset="-127"/>
                <a:cs typeface="+mj-cs"/>
              </a:rPr>
              <a:t>큰 감소폭을 보이는</a:t>
            </a:r>
            <a:endParaRPr kumimoji="0" lang="en-US" altLang="ko-KR" sz="2400" b="0" i="0" u="none" strike="noStrike" kern="1200" cap="none" spc="0" normalizeH="0" baseline="0" noProof="1">
              <a:ln>
                <a:noFill/>
              </a:ln>
              <a:solidFill>
                <a:srgbClr val="EFEDE3"/>
              </a:solidFill>
              <a:effectLst/>
              <a:uLnTx/>
              <a:uFillTx/>
              <a:latin typeface="마루 부리 Beta" panose="020B0600000101010101" pitchFamily="50" charset="-127"/>
              <a:ea typeface="마루 부리 Beta" panose="020B0600000101010101" pitchFamily="50" charset="-127"/>
              <a:cs typeface="+mj-cs"/>
            </a:endParaRPr>
          </a:p>
          <a:p>
            <a:pPr marL="0" marR="0" lvl="0" indent="0" algn="r" defTabSz="914400" rtl="0" eaLnBrk="1" fontAlgn="auto" latinLnBrk="1" hangingPunct="1">
              <a:lnSpc>
                <a:spcPct val="89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1">
                <a:ln>
                  <a:noFill/>
                </a:ln>
                <a:solidFill>
                  <a:srgbClr val="EFEDE3"/>
                </a:solidFill>
                <a:effectLst/>
                <a:uLnTx/>
                <a:uFillTx/>
                <a:latin typeface="맑은 고딕" panose="020B0503020000020004" pitchFamily="50" charset="-127"/>
                <a:ea typeface="마루 부리 Beta" panose="020B0600000101010101" pitchFamily="50" charset="-127"/>
                <a:cs typeface="+mj-cs"/>
              </a:rPr>
              <a:t>3</a:t>
            </a:r>
            <a:r>
              <a:rPr kumimoji="0" lang="ko-KR" altLang="en-US" sz="2800" b="1" i="0" u="none" strike="noStrike" kern="1200" cap="none" spc="0" normalizeH="0" baseline="0" noProof="1">
                <a:ln>
                  <a:noFill/>
                </a:ln>
                <a:solidFill>
                  <a:srgbClr val="EFEDE3"/>
                </a:solidFill>
                <a:effectLst/>
                <a:uLnTx/>
                <a:uFillTx/>
                <a:latin typeface="맑은 고딕" panose="020B0503020000020004" pitchFamily="50" charset="-127"/>
                <a:ea typeface="마루 부리 Beta" panose="020B0600000101010101" pitchFamily="50" charset="-127"/>
                <a:cs typeface="+mj-cs"/>
              </a:rPr>
              <a:t>월 </a:t>
            </a:r>
            <a:r>
              <a:rPr kumimoji="0" lang="en-US" altLang="ko-KR" sz="2800" b="1" i="0" u="none" strike="noStrike" kern="1200" cap="none" spc="0" normalizeH="0" baseline="0" noProof="1">
                <a:ln>
                  <a:noFill/>
                </a:ln>
                <a:solidFill>
                  <a:srgbClr val="EFEDE3"/>
                </a:solidFill>
                <a:effectLst/>
                <a:uLnTx/>
                <a:uFillTx/>
                <a:latin typeface="맑은 고딕" panose="020B0503020000020004" pitchFamily="50" charset="-127"/>
                <a:ea typeface="마루 부리 Beta" panose="020B0600000101010101" pitchFamily="50" charset="-127"/>
                <a:cs typeface="+mj-cs"/>
              </a:rPr>
              <a:t>10</a:t>
            </a:r>
            <a:r>
              <a:rPr kumimoji="0" lang="ko-KR" altLang="en-US" sz="2800" b="1" i="0" u="none" strike="noStrike" kern="1200" cap="none" spc="0" normalizeH="0" baseline="0" noProof="1">
                <a:ln>
                  <a:noFill/>
                </a:ln>
                <a:solidFill>
                  <a:srgbClr val="EFEDE3"/>
                </a:solidFill>
                <a:effectLst/>
                <a:uLnTx/>
                <a:uFillTx/>
                <a:latin typeface="맑은 고딕" panose="020B0503020000020004" pitchFamily="50" charset="-127"/>
                <a:ea typeface="마루 부리 Beta" panose="020B0600000101010101" pitchFamily="50" charset="-127"/>
                <a:cs typeface="+mj-cs"/>
              </a:rPr>
              <a:t>일</a:t>
            </a:r>
            <a:r>
              <a:rPr kumimoji="0" lang="ko-KR" altLang="en-US" sz="2400" b="0" i="0" u="none" strike="noStrike" kern="1200" cap="none" spc="0" normalizeH="0" baseline="0" noProof="1">
                <a:ln>
                  <a:noFill/>
                </a:ln>
                <a:solidFill>
                  <a:srgbClr val="EFEDE3"/>
                </a:solidFill>
                <a:effectLst/>
                <a:uLnTx/>
                <a:uFillTx/>
                <a:latin typeface="맑은 고딕" panose="020B0503020000020004" pitchFamily="50" charset="-127"/>
                <a:ea typeface="마루 부리 Beta" panose="020B0600000101010101" pitchFamily="50" charset="-127"/>
                <a:cs typeface="+mj-cs"/>
              </a:rPr>
              <a:t>의 모습</a:t>
            </a:r>
            <a:endParaRPr kumimoji="0" lang="ko-KR" altLang="en-US" sz="2400" b="0" i="0" u="none" strike="noStrike" kern="1200" cap="none" spc="0" normalizeH="0" baseline="0" noProof="1">
              <a:ln>
                <a:noFill/>
              </a:ln>
              <a:solidFill>
                <a:srgbClr val="EFEDE3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847EC791-3DE8-4E4A-96D7-2B14024FD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E57DC2-970A-4B3E-BB1C-7A09969E49DF}" type="slidenum">
              <a:rPr kumimoji="0" lang="en-US" altLang="ko-KR" sz="1200" b="0" i="0" u="none" strike="noStrike" kern="1200" cap="none" spc="0" normalizeH="0" baseline="0" noProof="0" smtClean="0">
                <a:ln>
                  <a:noFill/>
                </a:ln>
                <a:solidFill>
                  <a:srgbClr val="EFEDE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srgbClr val="EFEDE3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B7D6A65-D1B4-4EC9-BF6F-6674EC54F45F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98" y="1380309"/>
            <a:ext cx="6808546" cy="409738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491386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직사각형 17">
            <a:extLst>
              <a:ext uri="{FF2B5EF4-FFF2-40B4-BE49-F238E27FC236}">
                <a16:creationId xmlns:a16="http://schemas.microsoft.com/office/drawing/2014/main" id="{59DB74EB-2A7D-443D-B969-8BF48F9931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3F6D5E8-15CF-4755-910B-1B5A1E777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2340" y="639704"/>
            <a:ext cx="3299579" cy="3073555"/>
          </a:xfrm>
        </p:spPr>
        <p:txBody>
          <a:bodyPr rtlCol="0" anchor="ctr">
            <a:normAutofit/>
          </a:bodyPr>
          <a:lstStyle/>
          <a:p>
            <a:pPr rtl="0"/>
            <a:r>
              <a:rPr lang="ko-KR" altLang="en-US" noProof="1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서울시 일별</a:t>
            </a:r>
            <a:br>
              <a:rPr lang="en-US" altLang="ko-KR" noProof="1">
                <a:latin typeface="마루 부리 Beta" panose="020B0600000101010101" pitchFamily="50" charset="-127"/>
                <a:ea typeface="마루 부리 Beta" panose="020B0600000101010101" pitchFamily="50" charset="-127"/>
              </a:rPr>
            </a:br>
            <a:r>
              <a:rPr lang="ko-KR" altLang="en-US" noProof="1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확진자 현황</a:t>
            </a:r>
            <a:endParaRPr lang="ko-KR" altLang="en-US" noProof="1">
              <a:ea typeface="맑은 고딕" panose="020B0503020000020004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9036E77-5F7B-494E-A117-FEA947B357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83661" y="0"/>
            <a:ext cx="228600" cy="6858000"/>
          </a:xfrm>
          <a:prstGeom prst="rect">
            <a:avLst/>
          </a:prstGeom>
          <a:solidFill>
            <a:schemeClr val="tx1">
              <a:lumMod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2F9E22B4-323C-4116-BECB-F295A9A49C90}"/>
              </a:ext>
            </a:extLst>
          </p:cNvPr>
          <p:cNvSpPr txBox="1">
            <a:spLocks/>
          </p:cNvSpPr>
          <p:nvPr/>
        </p:nvSpPr>
        <p:spPr>
          <a:xfrm>
            <a:off x="8114695" y="4283765"/>
            <a:ext cx="3574867" cy="20037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marL="0" marR="0" lvl="0" indent="0" algn="r" defTabSz="914400" rtl="0" eaLnBrk="1" fontAlgn="auto" latinLnBrk="1" hangingPunct="1">
              <a:lnSpc>
                <a:spcPct val="89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1">
                <a:ln>
                  <a:noFill/>
                </a:ln>
                <a:solidFill>
                  <a:srgbClr val="EFEDE3"/>
                </a:solidFill>
                <a:effectLst/>
                <a:uLnTx/>
                <a:uFillTx/>
                <a:latin typeface="마루 부리 Beta" panose="020B0600000101010101" pitchFamily="50" charset="-127"/>
                <a:ea typeface="마루 부리 Beta" panose="020B0600000101010101" pitchFamily="50" charset="-127"/>
                <a:cs typeface="+mj-cs"/>
              </a:rPr>
              <a:t>3</a:t>
            </a:r>
            <a:r>
              <a:rPr kumimoji="0" lang="ko-KR" altLang="en-US" sz="2400" b="0" i="0" u="none" strike="noStrike" kern="1200" cap="none" spc="0" normalizeH="0" baseline="0" noProof="1">
                <a:ln>
                  <a:noFill/>
                </a:ln>
                <a:solidFill>
                  <a:srgbClr val="EFEDE3"/>
                </a:solidFill>
                <a:effectLst/>
                <a:uLnTx/>
                <a:uFillTx/>
                <a:latin typeface="마루 부리 Beta" panose="020B0600000101010101" pitchFamily="50" charset="-127"/>
                <a:ea typeface="마루 부리 Beta" panose="020B0600000101010101" pitchFamily="50" charset="-127"/>
                <a:cs typeface="+mj-cs"/>
              </a:rPr>
              <a:t>월 </a:t>
            </a:r>
            <a:r>
              <a:rPr kumimoji="0" lang="en-US" altLang="ko-KR" sz="2400" b="0" i="0" u="none" strike="noStrike" kern="1200" cap="none" spc="0" normalizeH="0" baseline="0" noProof="1">
                <a:ln>
                  <a:noFill/>
                </a:ln>
                <a:solidFill>
                  <a:srgbClr val="EFEDE3"/>
                </a:solidFill>
                <a:effectLst/>
                <a:uLnTx/>
                <a:uFillTx/>
                <a:latin typeface="마루 부리 Beta" panose="020B0600000101010101" pitchFamily="50" charset="-127"/>
                <a:ea typeface="마루 부리 Beta" panose="020B0600000101010101" pitchFamily="50" charset="-127"/>
                <a:cs typeface="+mj-cs"/>
              </a:rPr>
              <a:t>10</a:t>
            </a:r>
            <a:r>
              <a:rPr kumimoji="0" lang="ko-KR" altLang="en-US" sz="2400" b="0" i="0" u="none" strike="noStrike" kern="1200" cap="none" spc="0" normalizeH="0" baseline="0" noProof="1">
                <a:ln>
                  <a:noFill/>
                </a:ln>
                <a:solidFill>
                  <a:srgbClr val="EFEDE3"/>
                </a:solidFill>
                <a:effectLst/>
                <a:uLnTx/>
                <a:uFillTx/>
                <a:latin typeface="마루 부리 Beta" panose="020B0600000101010101" pitchFamily="50" charset="-127"/>
                <a:ea typeface="마루 부리 Beta" panose="020B0600000101010101" pitchFamily="50" charset="-127"/>
                <a:cs typeface="+mj-cs"/>
              </a:rPr>
              <a:t>일에 </a:t>
            </a:r>
            <a:endParaRPr kumimoji="0" lang="en-US" altLang="ko-KR" sz="2400" b="0" i="0" u="none" strike="noStrike" kern="1200" cap="none" spc="0" normalizeH="0" baseline="0" noProof="1">
              <a:ln>
                <a:noFill/>
              </a:ln>
              <a:solidFill>
                <a:srgbClr val="EFEDE3"/>
              </a:solidFill>
              <a:effectLst/>
              <a:uLnTx/>
              <a:uFillTx/>
              <a:latin typeface="마루 부리 Beta" panose="020B0600000101010101" pitchFamily="50" charset="-127"/>
              <a:ea typeface="마루 부리 Beta" panose="020B0600000101010101" pitchFamily="50" charset="-127"/>
              <a:cs typeface="+mj-cs"/>
            </a:endParaRPr>
          </a:p>
          <a:p>
            <a:pPr marL="0" marR="0" lvl="0" indent="0" algn="r" defTabSz="914400" rtl="0" eaLnBrk="1" fontAlgn="auto" latinLnBrk="1" hangingPunct="1">
              <a:lnSpc>
                <a:spcPct val="89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1">
                <a:ln>
                  <a:noFill/>
                </a:ln>
                <a:solidFill>
                  <a:srgbClr val="EFEDE3"/>
                </a:solidFill>
                <a:effectLst/>
                <a:uLnTx/>
                <a:uFillTx/>
                <a:latin typeface="마루 부리 Beta" panose="020B0600000101010101" pitchFamily="50" charset="-127"/>
                <a:ea typeface="마루 부리 Beta" panose="020B0600000101010101" pitchFamily="50" charset="-127"/>
                <a:cs typeface="+mj-cs"/>
              </a:rPr>
              <a:t>46</a:t>
            </a:r>
            <a:r>
              <a:rPr kumimoji="0" lang="ko-KR" altLang="en-US" sz="2800" b="1" i="0" u="none" strike="noStrike" kern="1200" cap="none" spc="0" normalizeH="0" baseline="0" noProof="1">
                <a:ln>
                  <a:noFill/>
                </a:ln>
                <a:solidFill>
                  <a:srgbClr val="EFEDE3"/>
                </a:solidFill>
                <a:effectLst/>
                <a:uLnTx/>
                <a:uFillTx/>
                <a:latin typeface="마루 부리 Beta" panose="020B0600000101010101" pitchFamily="50" charset="-127"/>
                <a:ea typeface="마루 부리 Beta" panose="020B0600000101010101" pitchFamily="50" charset="-127"/>
                <a:cs typeface="+mj-cs"/>
              </a:rPr>
              <a:t>명</a:t>
            </a:r>
            <a:r>
              <a:rPr kumimoji="0" lang="ko-KR" altLang="en-US" sz="2400" b="0" i="0" u="none" strike="noStrike" kern="1200" cap="none" spc="0" normalizeH="0" baseline="0" noProof="1">
                <a:ln>
                  <a:noFill/>
                </a:ln>
                <a:solidFill>
                  <a:srgbClr val="EFEDE3"/>
                </a:solidFill>
                <a:effectLst/>
                <a:uLnTx/>
                <a:uFillTx/>
                <a:latin typeface="마루 부리 Beta" panose="020B0600000101010101" pitchFamily="50" charset="-127"/>
                <a:ea typeface="마루 부리 Beta" panose="020B0600000101010101" pitchFamily="50" charset="-127"/>
                <a:cs typeface="+mj-cs"/>
              </a:rPr>
              <a:t>의 확진자가 발생</a:t>
            </a:r>
            <a:endParaRPr kumimoji="0" lang="ko-KR" altLang="en-US" sz="2400" b="0" i="0" u="none" strike="noStrike" kern="1200" cap="none" spc="0" normalizeH="0" baseline="0" noProof="1">
              <a:ln>
                <a:noFill/>
              </a:ln>
              <a:solidFill>
                <a:srgbClr val="EFEDE3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847EC791-3DE8-4E4A-96D7-2B14024FD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E57DC2-970A-4B3E-BB1C-7A09969E49DF}" type="slidenum">
              <a:rPr kumimoji="0" lang="en-US" altLang="ko-KR" sz="1200" b="0" i="0" u="none" strike="noStrike" kern="1200" cap="none" spc="0" normalizeH="0" baseline="0" noProof="0" smtClean="0">
                <a:ln>
                  <a:noFill/>
                </a:ln>
                <a:solidFill>
                  <a:srgbClr val="EFEDE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srgbClr val="EFEDE3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3BFAD66-C030-4BED-91F4-22BFAC1BEF2C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844" y="1405652"/>
            <a:ext cx="6776600" cy="404669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310278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직사각형 17">
            <a:extLst>
              <a:ext uri="{FF2B5EF4-FFF2-40B4-BE49-F238E27FC236}">
                <a16:creationId xmlns:a16="http://schemas.microsoft.com/office/drawing/2014/main" id="{59DB74EB-2A7D-443D-B969-8BF48F9931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3F6D5E8-15CF-4755-910B-1B5A1E777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2341" y="570506"/>
            <a:ext cx="3299579" cy="3073555"/>
          </a:xfrm>
        </p:spPr>
        <p:txBody>
          <a:bodyPr rtlCol="0" anchor="ctr">
            <a:normAutofit/>
          </a:bodyPr>
          <a:lstStyle/>
          <a:p>
            <a:pPr rtl="0"/>
            <a:r>
              <a:rPr lang="en-US" altLang="ko-KR" sz="4000" noProof="1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3</a:t>
            </a:r>
            <a:r>
              <a:rPr lang="ko-KR" altLang="en-US" sz="4000" noProof="1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월 </a:t>
            </a:r>
            <a:r>
              <a:rPr lang="en-US" altLang="ko-KR" sz="4000" noProof="1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10</a:t>
            </a:r>
            <a:r>
              <a:rPr lang="ko-KR" altLang="en-US" sz="4000" noProof="1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일의</a:t>
            </a:r>
            <a:br>
              <a:rPr lang="en-US" altLang="ko-KR" sz="4000" noProof="1">
                <a:latin typeface="마루 부리 Beta" panose="020B0600000101010101" pitchFamily="50" charset="-127"/>
                <a:ea typeface="마루 부리 Beta" panose="020B0600000101010101" pitchFamily="50" charset="-127"/>
              </a:rPr>
            </a:br>
            <a:r>
              <a:rPr lang="ko-KR" altLang="en-US" sz="4000" noProof="1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사건</a:t>
            </a:r>
            <a:endParaRPr lang="ko-KR" altLang="en-US" sz="4000" noProof="1">
              <a:ea typeface="맑은 고딕" panose="020B0503020000020004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9036E77-5F7B-494E-A117-FEA947B357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83661" y="0"/>
            <a:ext cx="228600" cy="6858000"/>
          </a:xfrm>
          <a:prstGeom prst="rect">
            <a:avLst/>
          </a:prstGeom>
          <a:solidFill>
            <a:schemeClr val="tx1">
              <a:lumMod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2F9E22B4-323C-4116-BECB-F295A9A49C90}"/>
              </a:ext>
            </a:extLst>
          </p:cNvPr>
          <p:cNvSpPr txBox="1">
            <a:spLocks/>
          </p:cNvSpPr>
          <p:nvPr/>
        </p:nvSpPr>
        <p:spPr>
          <a:xfrm>
            <a:off x="8114695" y="4283765"/>
            <a:ext cx="3574867" cy="20037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marL="0" marR="0" lvl="0" indent="0" algn="r" defTabSz="914400" rtl="0" eaLnBrk="1" fontAlgn="auto" latinLnBrk="1" hangingPunct="1">
              <a:lnSpc>
                <a:spcPct val="89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1">
                <a:ln>
                  <a:noFill/>
                </a:ln>
                <a:solidFill>
                  <a:srgbClr val="EFEDE3"/>
                </a:solidFill>
                <a:effectLst/>
                <a:uLnTx/>
                <a:uFillTx/>
                <a:latin typeface="마루 부리 Beta" panose="020B0600000101010101" pitchFamily="50" charset="-127"/>
                <a:ea typeface="마루 부리 Beta" panose="020B0600000101010101" pitchFamily="50" charset="-127"/>
                <a:cs typeface="+mj-cs"/>
              </a:rPr>
              <a:t>서울 최대 집단감염</a:t>
            </a:r>
            <a:endParaRPr kumimoji="0" lang="en-US" altLang="ko-KR" sz="2400" b="0" i="0" u="none" strike="noStrike" kern="1200" cap="none" spc="0" normalizeH="0" baseline="0" noProof="1">
              <a:ln>
                <a:noFill/>
              </a:ln>
              <a:solidFill>
                <a:srgbClr val="EFEDE3"/>
              </a:solidFill>
              <a:effectLst/>
              <a:uLnTx/>
              <a:uFillTx/>
              <a:latin typeface="마루 부리 Beta" panose="020B0600000101010101" pitchFamily="50" charset="-127"/>
              <a:ea typeface="마루 부리 Beta" panose="020B0600000101010101" pitchFamily="50" charset="-127"/>
              <a:cs typeface="+mj-cs"/>
            </a:endParaRPr>
          </a:p>
          <a:p>
            <a:pPr marL="0" marR="0" lvl="0" indent="0" algn="r" defTabSz="914400" rtl="0" eaLnBrk="1" fontAlgn="auto" latinLnBrk="1" hangingPunct="1">
              <a:lnSpc>
                <a:spcPct val="89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0" normalizeH="0" baseline="0" noProof="1">
                <a:ln>
                  <a:noFill/>
                </a:ln>
                <a:solidFill>
                  <a:srgbClr val="EFEDE3"/>
                </a:solidFill>
                <a:effectLst/>
                <a:uLnTx/>
                <a:uFillTx/>
                <a:latin typeface="맑은 고딕" panose="020B0503020000020004" pitchFamily="50" charset="-127"/>
                <a:ea typeface="마루 부리 Beta" panose="020B0600000101010101" pitchFamily="50" charset="-127"/>
                <a:cs typeface="+mj-cs"/>
              </a:rPr>
              <a:t>구로 콜센터 </a:t>
            </a:r>
            <a:r>
              <a:rPr kumimoji="0" lang="ko-KR" altLang="en-US" sz="2400" b="0" i="0" u="none" strike="noStrike" kern="1200" cap="none" spc="0" normalizeH="0" baseline="0" noProof="1">
                <a:ln>
                  <a:noFill/>
                </a:ln>
                <a:solidFill>
                  <a:srgbClr val="EFEDE3"/>
                </a:solidFill>
                <a:effectLst/>
                <a:uLnTx/>
                <a:uFillTx/>
                <a:latin typeface="맑은 고딕" panose="020B0503020000020004" pitchFamily="50" charset="-127"/>
                <a:ea typeface="마루 부리 Beta" panose="020B0600000101010101" pitchFamily="50" charset="-127"/>
                <a:cs typeface="+mj-cs"/>
              </a:rPr>
              <a:t>확진 사건</a:t>
            </a:r>
            <a:endParaRPr kumimoji="0" lang="ko-KR" altLang="en-US" sz="2400" b="0" i="0" u="none" strike="noStrike" kern="1200" cap="none" spc="0" normalizeH="0" baseline="0" noProof="1">
              <a:ln>
                <a:noFill/>
              </a:ln>
              <a:solidFill>
                <a:srgbClr val="EFEDE3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847EC791-3DE8-4E4A-96D7-2B14024FD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E57DC2-970A-4B3E-BB1C-7A09969E49DF}" type="slidenum">
              <a:rPr kumimoji="0" lang="en-US" altLang="ko-KR" sz="1200" b="0" i="0" u="none" strike="noStrike" kern="1200" cap="none" spc="0" normalizeH="0" baseline="0" noProof="0" smtClean="0">
                <a:ln>
                  <a:noFill/>
                </a:ln>
                <a:solidFill>
                  <a:srgbClr val="EFEDE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srgbClr val="EFEDE3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CAF6B4B-5C0B-4DFA-B406-8B892894AD2B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558" y="1380309"/>
            <a:ext cx="6808546" cy="4097382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29DE01F-2ECE-4B18-A7F1-4DA0AC9E9FCA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558" y="1380309"/>
            <a:ext cx="6808546" cy="409738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219260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직사각형 17">
            <a:extLst>
              <a:ext uri="{FF2B5EF4-FFF2-40B4-BE49-F238E27FC236}">
                <a16:creationId xmlns:a16="http://schemas.microsoft.com/office/drawing/2014/main" id="{59DB74EB-2A7D-443D-B969-8BF48F9931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3F6D5E8-15CF-4755-910B-1B5A1E777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1713" y="639704"/>
            <a:ext cx="3574867" cy="3073555"/>
          </a:xfrm>
        </p:spPr>
        <p:txBody>
          <a:bodyPr rtlCol="0" anchor="ctr">
            <a:normAutofit/>
          </a:bodyPr>
          <a:lstStyle/>
          <a:p>
            <a:pPr rtl="0"/>
            <a:r>
              <a:rPr lang="en-US" altLang="ko-KR" sz="3200" noProof="1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1</a:t>
            </a:r>
            <a:r>
              <a:rPr lang="ko-KR" altLang="en-US" sz="3200" noProof="1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월 대비 </a:t>
            </a:r>
            <a:br>
              <a:rPr lang="en-US" altLang="ko-KR" sz="2800" noProof="1">
                <a:latin typeface="마루 부리 Beta" panose="020B0600000101010101" pitchFamily="50" charset="-127"/>
                <a:ea typeface="마루 부리 Beta" panose="020B0600000101010101" pitchFamily="50" charset="-127"/>
              </a:rPr>
            </a:br>
            <a:r>
              <a:rPr lang="en-US" altLang="ko-KR" sz="4000" noProof="1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2</a:t>
            </a:r>
            <a:r>
              <a:rPr lang="ko-KR" altLang="en-US" sz="4000" noProof="1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월 유동인구 </a:t>
            </a:r>
            <a:r>
              <a:rPr lang="ko-KR" altLang="en-US" sz="3600" noProof="1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지역별 감소 추이</a:t>
            </a:r>
            <a:endParaRPr lang="ko-KR" altLang="en-US" sz="3600" noProof="1">
              <a:ea typeface="맑은 고딕" panose="020B0503020000020004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9036E77-5F7B-494E-A117-FEA947B357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83661" y="0"/>
            <a:ext cx="228600" cy="6858000"/>
          </a:xfrm>
          <a:prstGeom prst="rect">
            <a:avLst/>
          </a:prstGeom>
          <a:solidFill>
            <a:schemeClr val="tx1">
              <a:lumMod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2F9E22B4-323C-4116-BECB-F295A9A49C90}"/>
              </a:ext>
            </a:extLst>
          </p:cNvPr>
          <p:cNvSpPr txBox="1">
            <a:spLocks/>
          </p:cNvSpPr>
          <p:nvPr/>
        </p:nvSpPr>
        <p:spPr>
          <a:xfrm>
            <a:off x="8114695" y="4283765"/>
            <a:ext cx="3574867" cy="20037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marL="0" marR="0" lvl="0" indent="0" algn="r" defTabSz="914400" rtl="0" eaLnBrk="1" fontAlgn="auto" latinLnBrk="1" hangingPunct="1">
              <a:lnSpc>
                <a:spcPct val="89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1">
                <a:ln>
                  <a:noFill/>
                </a:ln>
                <a:solidFill>
                  <a:srgbClr val="EFEDE3"/>
                </a:solidFill>
                <a:effectLst/>
                <a:uLnTx/>
                <a:uFillTx/>
                <a:latin typeface="맑은 고딕" panose="020B0503020000020004" pitchFamily="50" charset="-127"/>
                <a:ea typeface="마루 부리 Beta" panose="020B0600000101010101" pitchFamily="50" charset="-127"/>
                <a:cs typeface="+mj-cs"/>
              </a:rPr>
              <a:t>지역에 따라 서로 다른 </a:t>
            </a:r>
            <a:endParaRPr kumimoji="0" lang="en-US" altLang="ko-KR" sz="2400" b="0" i="0" u="none" strike="noStrike" kern="1200" cap="none" spc="0" normalizeH="0" baseline="0" noProof="1">
              <a:ln>
                <a:noFill/>
              </a:ln>
              <a:solidFill>
                <a:srgbClr val="EFEDE3"/>
              </a:solidFill>
              <a:effectLst/>
              <a:uLnTx/>
              <a:uFillTx/>
              <a:latin typeface="맑은 고딕" panose="020B0503020000020004" pitchFamily="50" charset="-127"/>
              <a:ea typeface="마루 부리 Beta" panose="020B0600000101010101" pitchFamily="50" charset="-127"/>
              <a:cs typeface="+mj-cs"/>
            </a:endParaRPr>
          </a:p>
          <a:p>
            <a:pPr marL="0" marR="0" lvl="0" indent="0" algn="r" defTabSz="914400" rtl="0" eaLnBrk="1" fontAlgn="auto" latinLnBrk="1" hangingPunct="1">
              <a:lnSpc>
                <a:spcPct val="89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0" normalizeH="0" baseline="0" noProof="1">
                <a:ln>
                  <a:noFill/>
                </a:ln>
                <a:solidFill>
                  <a:srgbClr val="EFEDE3"/>
                </a:solidFill>
                <a:effectLst/>
                <a:uLnTx/>
                <a:uFillTx/>
                <a:latin typeface="맑은 고딕" panose="020B0503020000020004" pitchFamily="50" charset="-127"/>
                <a:ea typeface="마루 부리 Beta" panose="020B0600000101010101" pitchFamily="50" charset="-127"/>
                <a:cs typeface="+mj-cs"/>
              </a:rPr>
              <a:t>감소</a:t>
            </a:r>
            <a:r>
              <a:rPr kumimoji="0" lang="ko-KR" altLang="en-US" sz="2400" b="0" i="0" u="none" strike="noStrike" kern="1200" cap="none" spc="0" normalizeH="0" baseline="0" noProof="1">
                <a:ln>
                  <a:noFill/>
                </a:ln>
                <a:solidFill>
                  <a:srgbClr val="EFEDE3"/>
                </a:solidFill>
                <a:effectLst/>
                <a:uLnTx/>
                <a:uFillTx/>
                <a:latin typeface="맑은 고딕" panose="020B0503020000020004" pitchFamily="50" charset="-127"/>
                <a:ea typeface="마루 부리 Beta" panose="020B0600000101010101" pitchFamily="50" charset="-127"/>
                <a:cs typeface="+mj-cs"/>
              </a:rPr>
              <a:t>폭을 보임을 확인</a:t>
            </a:r>
            <a:endParaRPr kumimoji="0" lang="ko-KR" altLang="en-US" sz="2400" b="0" i="0" u="none" strike="noStrike" kern="1200" cap="none" spc="0" normalizeH="0" baseline="0" noProof="1">
              <a:ln>
                <a:noFill/>
              </a:ln>
              <a:solidFill>
                <a:srgbClr val="EFEDE3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847EC791-3DE8-4E4A-96D7-2B14024FD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E57DC2-970A-4B3E-BB1C-7A09969E49DF}" type="slidenum">
              <a:rPr kumimoji="0" lang="en-US" altLang="ko-KR" sz="1200" b="0" i="0" u="none" strike="noStrike" kern="1200" cap="none" spc="0" normalizeH="0" baseline="0" noProof="0" smtClean="0">
                <a:ln>
                  <a:noFill/>
                </a:ln>
                <a:solidFill>
                  <a:srgbClr val="EFEDE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srgbClr val="EFEDE3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D2EB0A1-650C-4B33-AA04-8C140D132C81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558" y="1380309"/>
            <a:ext cx="6808546" cy="409738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646823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직사각형 17">
            <a:extLst>
              <a:ext uri="{FF2B5EF4-FFF2-40B4-BE49-F238E27FC236}">
                <a16:creationId xmlns:a16="http://schemas.microsoft.com/office/drawing/2014/main" id="{59DB74EB-2A7D-443D-B969-8BF48F9931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3F6D5E8-15CF-4755-910B-1B5A1E777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1714" y="639704"/>
            <a:ext cx="3742728" cy="3073555"/>
          </a:xfrm>
        </p:spPr>
        <p:txBody>
          <a:bodyPr rtlCol="0" anchor="ctr">
            <a:normAutofit/>
          </a:bodyPr>
          <a:lstStyle/>
          <a:p>
            <a:pPr rtl="0"/>
            <a:r>
              <a:rPr lang="en-US" altLang="ko-KR" sz="3200" noProof="1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1</a:t>
            </a:r>
            <a:r>
              <a:rPr lang="ko-KR" altLang="en-US" sz="3200" noProof="1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월 대비</a:t>
            </a:r>
            <a:br>
              <a:rPr lang="en-US" altLang="ko-KR" sz="3200" noProof="1">
                <a:latin typeface="마루 부리 Beta" panose="020B0600000101010101" pitchFamily="50" charset="-127"/>
                <a:ea typeface="마루 부리 Beta" panose="020B0600000101010101" pitchFamily="50" charset="-127"/>
              </a:rPr>
            </a:br>
            <a:r>
              <a:rPr lang="en-US" altLang="ko-KR" sz="4000" noProof="1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3</a:t>
            </a:r>
            <a:r>
              <a:rPr lang="ko-KR" altLang="en-US" sz="4000" noProof="1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월 유동인구 </a:t>
            </a:r>
            <a:br>
              <a:rPr lang="en-US" altLang="ko-KR" noProof="1">
                <a:latin typeface="마루 부리 Beta" panose="020B0600000101010101" pitchFamily="50" charset="-127"/>
                <a:ea typeface="마루 부리 Beta" panose="020B0600000101010101" pitchFamily="50" charset="-127"/>
              </a:rPr>
            </a:br>
            <a:r>
              <a:rPr lang="ko-KR" altLang="en-US" sz="3600" noProof="1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지역별 감소 추이</a:t>
            </a:r>
            <a:endParaRPr lang="ko-KR" altLang="en-US" sz="3600" noProof="1">
              <a:ea typeface="맑은 고딕" panose="020B0503020000020004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9036E77-5F7B-494E-A117-FEA947B357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83661" y="0"/>
            <a:ext cx="228600" cy="6858000"/>
          </a:xfrm>
          <a:prstGeom prst="rect">
            <a:avLst/>
          </a:prstGeom>
          <a:solidFill>
            <a:schemeClr val="tx1">
              <a:lumMod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2F9E22B4-323C-4116-BECB-F295A9A49C90}"/>
              </a:ext>
            </a:extLst>
          </p:cNvPr>
          <p:cNvSpPr txBox="1">
            <a:spLocks/>
          </p:cNvSpPr>
          <p:nvPr/>
        </p:nvSpPr>
        <p:spPr>
          <a:xfrm>
            <a:off x="8114695" y="4283765"/>
            <a:ext cx="3574867" cy="20037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marL="0" marR="0" lvl="0" indent="0" algn="r" defTabSz="914400" rtl="0" eaLnBrk="1" fontAlgn="auto" latinLnBrk="1" hangingPunct="1">
              <a:lnSpc>
                <a:spcPct val="89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1">
                <a:ln>
                  <a:noFill/>
                </a:ln>
                <a:solidFill>
                  <a:srgbClr val="EFEDE3"/>
                </a:solidFill>
                <a:effectLst/>
                <a:uLnTx/>
                <a:uFillTx/>
                <a:latin typeface="맑은 고딕" panose="020B0503020000020004" pitchFamily="50" charset="-127"/>
                <a:ea typeface="마루 부리 Beta" panose="020B0600000101010101" pitchFamily="50" charset="-127"/>
                <a:cs typeface="+mj-cs"/>
              </a:rPr>
              <a:t>지역에 따라 서로 다른</a:t>
            </a:r>
            <a:endParaRPr kumimoji="0" lang="en-US" altLang="ko-KR" sz="2400" b="0" i="0" u="none" strike="noStrike" kern="1200" cap="none" spc="0" normalizeH="0" baseline="0" noProof="1">
              <a:ln>
                <a:noFill/>
              </a:ln>
              <a:solidFill>
                <a:srgbClr val="EFEDE3"/>
              </a:solidFill>
              <a:effectLst/>
              <a:uLnTx/>
              <a:uFillTx/>
              <a:latin typeface="맑은 고딕" panose="020B0503020000020004" pitchFamily="50" charset="-127"/>
              <a:ea typeface="마루 부리 Beta" panose="020B0600000101010101" pitchFamily="50" charset="-127"/>
              <a:cs typeface="+mj-cs"/>
            </a:endParaRPr>
          </a:p>
          <a:p>
            <a:pPr marL="0" marR="0" lvl="0" indent="0" algn="r" defTabSz="914400" rtl="0" eaLnBrk="1" fontAlgn="auto" latinLnBrk="1" hangingPunct="1">
              <a:lnSpc>
                <a:spcPct val="89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1">
                <a:ln>
                  <a:noFill/>
                </a:ln>
                <a:solidFill>
                  <a:srgbClr val="EFEDE3"/>
                </a:solidFill>
                <a:effectLst/>
                <a:uLnTx/>
                <a:uFillTx/>
                <a:latin typeface="맑은 고딕" panose="020B0503020000020004" pitchFamily="50" charset="-127"/>
                <a:ea typeface="마루 부리 Beta" panose="020B0600000101010101" pitchFamily="50" charset="-127"/>
                <a:cs typeface="+mj-cs"/>
              </a:rPr>
              <a:t> </a:t>
            </a:r>
            <a:r>
              <a:rPr kumimoji="0" lang="ko-KR" altLang="en-US" sz="2800" b="1" i="0" u="none" strike="noStrike" kern="1200" cap="none" spc="0" normalizeH="0" baseline="0" noProof="1">
                <a:ln>
                  <a:noFill/>
                </a:ln>
                <a:solidFill>
                  <a:srgbClr val="EFEDE3"/>
                </a:solidFill>
                <a:effectLst/>
                <a:uLnTx/>
                <a:uFillTx/>
                <a:latin typeface="맑은 고딕" panose="020B0503020000020004" pitchFamily="50" charset="-127"/>
                <a:ea typeface="마루 부리 Beta" panose="020B0600000101010101" pitchFamily="50" charset="-127"/>
                <a:cs typeface="+mj-cs"/>
              </a:rPr>
              <a:t>감소</a:t>
            </a:r>
            <a:r>
              <a:rPr kumimoji="0" lang="ko-KR" altLang="en-US" sz="2400" b="0" i="0" u="none" strike="noStrike" kern="1200" cap="none" spc="0" normalizeH="0" baseline="0" noProof="1">
                <a:ln>
                  <a:noFill/>
                </a:ln>
                <a:solidFill>
                  <a:srgbClr val="EFEDE3"/>
                </a:solidFill>
                <a:effectLst/>
                <a:uLnTx/>
                <a:uFillTx/>
                <a:latin typeface="맑은 고딕" panose="020B0503020000020004" pitchFamily="50" charset="-127"/>
                <a:ea typeface="마루 부리 Beta" panose="020B0600000101010101" pitchFamily="50" charset="-127"/>
                <a:cs typeface="+mj-cs"/>
              </a:rPr>
              <a:t>폭을 보임을 확인</a:t>
            </a:r>
            <a:endParaRPr kumimoji="0" lang="ko-KR" altLang="en-US" sz="2400" b="0" i="0" u="none" strike="noStrike" kern="1200" cap="none" spc="0" normalizeH="0" baseline="0" noProof="1">
              <a:ln>
                <a:noFill/>
              </a:ln>
              <a:solidFill>
                <a:srgbClr val="EFEDE3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847EC791-3DE8-4E4A-96D7-2B14024FD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E57DC2-970A-4B3E-BB1C-7A09969E49DF}" type="slidenum">
              <a:rPr kumimoji="0" lang="en-US" altLang="ko-KR" sz="1200" b="0" i="0" u="none" strike="noStrike" kern="1200" cap="none" spc="0" normalizeH="0" baseline="0" noProof="0" smtClean="0">
                <a:ln>
                  <a:noFill/>
                </a:ln>
                <a:solidFill>
                  <a:srgbClr val="EFEDE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srgbClr val="EFEDE3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D2EB0A1-650C-4B33-AA04-8C140D132C81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558" y="1380309"/>
            <a:ext cx="6808546" cy="40973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D0EB9C3-E59B-4F87-AECF-75DE3B0CFB74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557" y="1380309"/>
            <a:ext cx="6808545" cy="409738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475271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직사각형 17">
            <a:extLst>
              <a:ext uri="{FF2B5EF4-FFF2-40B4-BE49-F238E27FC236}">
                <a16:creationId xmlns:a16="http://schemas.microsoft.com/office/drawing/2014/main" id="{59DB74EB-2A7D-443D-B969-8BF48F9931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3F6D5E8-15CF-4755-910B-1B5A1E777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1713" y="639704"/>
            <a:ext cx="3574867" cy="3073555"/>
          </a:xfrm>
        </p:spPr>
        <p:txBody>
          <a:bodyPr rtlCol="0" anchor="ctr">
            <a:normAutofit/>
          </a:bodyPr>
          <a:lstStyle/>
          <a:p>
            <a:pPr rtl="0"/>
            <a:r>
              <a:rPr lang="en-US" altLang="ko-KR" sz="3200" noProof="1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1</a:t>
            </a:r>
            <a:r>
              <a:rPr lang="ko-KR" altLang="en-US" sz="3200" noProof="1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월 대비</a:t>
            </a:r>
            <a:br>
              <a:rPr lang="en-US" altLang="ko-KR" sz="3200" noProof="1">
                <a:latin typeface="마루 부리 Beta" panose="020B0600000101010101" pitchFamily="50" charset="-127"/>
                <a:ea typeface="마루 부리 Beta" panose="020B0600000101010101" pitchFamily="50" charset="-127"/>
              </a:rPr>
            </a:br>
            <a:r>
              <a:rPr lang="en-US" altLang="ko-KR" sz="4000" noProof="1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3</a:t>
            </a:r>
            <a:r>
              <a:rPr lang="ko-KR" altLang="en-US" sz="4000" noProof="1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월 유동인구 </a:t>
            </a:r>
            <a:r>
              <a:rPr lang="ko-KR" altLang="en-US" sz="3600" noProof="1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연령별 감소 추이</a:t>
            </a:r>
            <a:endParaRPr lang="ko-KR" altLang="en-US" sz="3600" noProof="1">
              <a:ea typeface="맑은 고딕" panose="020B0503020000020004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9036E77-5F7B-494E-A117-FEA947B357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83661" y="0"/>
            <a:ext cx="228600" cy="6858000"/>
          </a:xfrm>
          <a:prstGeom prst="rect">
            <a:avLst/>
          </a:prstGeom>
          <a:solidFill>
            <a:schemeClr val="tx1">
              <a:lumMod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2F9E22B4-323C-4116-BECB-F295A9A49C90}"/>
              </a:ext>
            </a:extLst>
          </p:cNvPr>
          <p:cNvSpPr txBox="1">
            <a:spLocks/>
          </p:cNvSpPr>
          <p:nvPr/>
        </p:nvSpPr>
        <p:spPr>
          <a:xfrm>
            <a:off x="8114695" y="4283765"/>
            <a:ext cx="3574867" cy="20037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marL="0" marR="0" lvl="0" indent="0" algn="r" defTabSz="914400" rtl="0" eaLnBrk="1" fontAlgn="auto" latinLnBrk="1" hangingPunct="1">
              <a:lnSpc>
                <a:spcPct val="89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1">
                <a:ln>
                  <a:noFill/>
                </a:ln>
                <a:solidFill>
                  <a:srgbClr val="EFEDE3"/>
                </a:solidFill>
                <a:effectLst/>
                <a:uLnTx/>
                <a:uFillTx/>
                <a:latin typeface="맑은 고딕" panose="020B0503020000020004" pitchFamily="50" charset="-127"/>
                <a:ea typeface="마루 부리 Beta" panose="020B0600000101010101" pitchFamily="50" charset="-127"/>
                <a:cs typeface="+mj-cs"/>
              </a:rPr>
              <a:t>아동</a:t>
            </a:r>
            <a:r>
              <a:rPr kumimoji="0" lang="en-US" altLang="ko-KR" sz="2400" b="0" i="0" u="none" strike="noStrike" kern="1200" cap="none" spc="0" normalizeH="0" baseline="0" noProof="1">
                <a:ln>
                  <a:noFill/>
                </a:ln>
                <a:solidFill>
                  <a:srgbClr val="EFEDE3"/>
                </a:solidFill>
                <a:effectLst/>
                <a:uLnTx/>
                <a:uFillTx/>
                <a:latin typeface="맑은 고딕" panose="020B0503020000020004" pitchFamily="50" charset="-127"/>
                <a:ea typeface="마루 부리 Beta" panose="020B0600000101010101" pitchFamily="50" charset="-127"/>
                <a:cs typeface="+mj-cs"/>
              </a:rPr>
              <a:t>, </a:t>
            </a:r>
            <a:r>
              <a:rPr kumimoji="0" lang="ko-KR" altLang="en-US" sz="2400" b="0" i="0" u="none" strike="noStrike" kern="1200" cap="none" spc="0" normalizeH="0" baseline="0" noProof="1">
                <a:ln>
                  <a:noFill/>
                </a:ln>
                <a:solidFill>
                  <a:srgbClr val="EFEDE3"/>
                </a:solidFill>
                <a:effectLst/>
                <a:uLnTx/>
                <a:uFillTx/>
                <a:latin typeface="맑은 고딕" panose="020B0503020000020004" pitchFamily="50" charset="-127"/>
                <a:ea typeface="마루 부리 Beta" panose="020B0600000101010101" pitchFamily="50" charset="-127"/>
                <a:cs typeface="+mj-cs"/>
              </a:rPr>
              <a:t>청소년및 노인</a:t>
            </a:r>
            <a:r>
              <a:rPr lang="en-US" altLang="ko-KR" sz="2400" noProof="1">
                <a:solidFill>
                  <a:srgbClr val="EFEDE3"/>
                </a:solidFill>
                <a:ea typeface="마루 부리 Beta" panose="020B0600000101010101" pitchFamily="50" charset="-127"/>
              </a:rPr>
              <a:t> </a:t>
            </a:r>
            <a:r>
              <a:rPr lang="ko-KR" altLang="en-US" sz="2400" noProof="1">
                <a:solidFill>
                  <a:srgbClr val="EFEDE3"/>
                </a:solidFill>
                <a:ea typeface="마루 부리 Beta" panose="020B0600000101010101" pitchFamily="50" charset="-127"/>
              </a:rPr>
              <a:t>등</a:t>
            </a:r>
            <a:endParaRPr lang="en-US" altLang="ko-KR" sz="2400" noProof="1">
              <a:solidFill>
                <a:srgbClr val="EFEDE3"/>
              </a:solidFill>
              <a:ea typeface="마루 부리 Beta" panose="020B0600000101010101" pitchFamily="50" charset="-127"/>
            </a:endParaRPr>
          </a:p>
          <a:p>
            <a:pPr marL="0" marR="0" lvl="0" indent="0" algn="r" defTabSz="914400" rtl="0" eaLnBrk="1" fontAlgn="auto" latinLnBrk="1" hangingPunct="1">
              <a:lnSpc>
                <a:spcPct val="89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noProof="1">
                <a:solidFill>
                  <a:srgbClr val="EFEDE3"/>
                </a:solidFill>
                <a:ea typeface="마루 부리 Beta" panose="020B0600000101010101" pitchFamily="50" charset="-127"/>
              </a:rPr>
              <a:t> </a:t>
            </a:r>
            <a:r>
              <a:rPr lang="ko-KR" altLang="en-US" sz="2800" b="1" noProof="1">
                <a:solidFill>
                  <a:srgbClr val="EFEDE3"/>
                </a:solidFill>
                <a:ea typeface="마루 부리 Beta" panose="020B0600000101010101" pitchFamily="50" charset="-127"/>
              </a:rPr>
              <a:t>취약계층</a:t>
            </a:r>
            <a:r>
              <a:rPr kumimoji="0" lang="ko-KR" altLang="en-US" sz="2400" b="0" i="0" u="none" strike="noStrike" kern="1200" cap="none" spc="0" normalizeH="0" baseline="0" noProof="1">
                <a:ln>
                  <a:noFill/>
                </a:ln>
                <a:solidFill>
                  <a:srgbClr val="EFEDE3"/>
                </a:solidFill>
                <a:effectLst/>
                <a:uLnTx/>
                <a:uFillTx/>
                <a:latin typeface="맑은 고딕" panose="020B0503020000020004" pitchFamily="50" charset="-127"/>
                <a:ea typeface="마루 부리 Beta" panose="020B0600000101010101" pitchFamily="50" charset="-127"/>
                <a:cs typeface="+mj-cs"/>
              </a:rPr>
              <a:t>의 감소율이 크다는 것을 알 수 있음</a:t>
            </a:r>
            <a:endParaRPr kumimoji="0" lang="ko-KR" altLang="en-US" sz="2400" b="0" i="0" u="none" strike="noStrike" kern="1200" cap="none" spc="0" normalizeH="0" baseline="0" noProof="1">
              <a:ln>
                <a:noFill/>
              </a:ln>
              <a:solidFill>
                <a:srgbClr val="EFEDE3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847EC791-3DE8-4E4A-96D7-2B14024FD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E57DC2-970A-4B3E-BB1C-7A09969E49DF}" type="slidenum">
              <a:rPr kumimoji="0" lang="en-US" altLang="ko-KR" sz="1200" b="0" i="0" u="none" strike="noStrike" kern="1200" cap="none" spc="0" normalizeH="0" baseline="0" noProof="0" smtClean="0">
                <a:ln>
                  <a:noFill/>
                </a:ln>
                <a:solidFill>
                  <a:srgbClr val="EFEDE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srgbClr val="EFEDE3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D2EB0A1-650C-4B33-AA04-8C140D132C81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558" y="1380309"/>
            <a:ext cx="6808546" cy="40973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D0EB9C3-E59B-4F87-AECF-75DE3B0CFB74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557" y="1380309"/>
            <a:ext cx="6808545" cy="40973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9EE0EB7-5C85-407C-BDB7-260757166122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554" y="1380309"/>
            <a:ext cx="6808549" cy="409738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609841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518C03-C999-4B5A-AB3F-2D23275086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마루 부리OTF Beta" panose="020B0600000101010101" pitchFamily="34" charset="-127"/>
                <a:ea typeface="마루 부리OTF Beta" panose="020B0600000101010101" pitchFamily="34" charset="-127"/>
              </a:rPr>
              <a:t>인사이트 추출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18C1B3D-6186-4D8F-B36C-DB6AF1303E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선형회귀와 관계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0167AB5-F3B2-42A4-AD53-A14B5DB4D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9E57DC2-970A-4B3E-BB1C-7A09969E49DF}" type="slidenum">
              <a:rPr lang="en-US" altLang="ko-KR" noProof="0" smtClean="0"/>
              <a:pPr rtl="0"/>
              <a:t>26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6613803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직사각형 17">
            <a:extLst>
              <a:ext uri="{FF2B5EF4-FFF2-40B4-BE49-F238E27FC236}">
                <a16:creationId xmlns:a16="http://schemas.microsoft.com/office/drawing/2014/main" id="{59DB74EB-2A7D-443D-B969-8BF48F9931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3F6D5E8-15CF-4755-910B-1B5A1E777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2340" y="639704"/>
            <a:ext cx="3299579" cy="3073555"/>
          </a:xfrm>
        </p:spPr>
        <p:txBody>
          <a:bodyPr rtlCol="0" anchor="ctr">
            <a:normAutofit/>
          </a:bodyPr>
          <a:lstStyle/>
          <a:p>
            <a:pPr rtl="0"/>
            <a:r>
              <a:rPr lang="ko-KR" altLang="en-US" sz="3600" noProof="1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유동인구</a:t>
            </a:r>
            <a:br>
              <a:rPr lang="en-US" altLang="ko-KR" sz="3600" noProof="1">
                <a:latin typeface="마루 부리 Beta" panose="020B0600000101010101" pitchFamily="50" charset="-127"/>
                <a:ea typeface="마루 부리 Beta" panose="020B0600000101010101" pitchFamily="50" charset="-127"/>
              </a:rPr>
            </a:br>
            <a:r>
              <a:rPr lang="en-US" altLang="ko-KR" sz="3600" noProof="1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-</a:t>
            </a:r>
            <a:r>
              <a:rPr lang="ko-KR" altLang="en-US" sz="3600" noProof="1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신규 확진자 수 </a:t>
            </a:r>
            <a:r>
              <a:rPr lang="ko-KR" altLang="en-US" sz="3600" b="1" noProof="1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선형회귀</a:t>
            </a:r>
            <a:r>
              <a:rPr lang="ko-KR" altLang="en-US" sz="3600" noProof="1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 결과</a:t>
            </a:r>
            <a:endParaRPr lang="ko-KR" altLang="en-US" sz="3600" noProof="1">
              <a:ea typeface="맑은 고딕" panose="020B0503020000020004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9036E77-5F7B-494E-A117-FEA947B357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83661" y="0"/>
            <a:ext cx="228600" cy="6858000"/>
          </a:xfrm>
          <a:prstGeom prst="rect">
            <a:avLst/>
          </a:prstGeom>
          <a:solidFill>
            <a:schemeClr val="tx1">
              <a:lumMod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2F9E22B4-323C-4116-BECB-F295A9A49C90}"/>
              </a:ext>
            </a:extLst>
          </p:cNvPr>
          <p:cNvSpPr txBox="1">
            <a:spLocks/>
          </p:cNvSpPr>
          <p:nvPr/>
        </p:nvSpPr>
        <p:spPr>
          <a:xfrm>
            <a:off x="8097283" y="4283765"/>
            <a:ext cx="3454636" cy="20037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r"/>
            <a:r>
              <a:rPr lang="ko-KR" altLang="en-US" sz="2400" noProof="1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피어슨 상관계수 </a:t>
            </a:r>
            <a:br>
              <a:rPr lang="en-US" altLang="ko-KR" sz="2400" noProof="1">
                <a:latin typeface="마루 부리 Beta" panose="020B0600000101010101" pitchFamily="50" charset="-127"/>
                <a:ea typeface="마루 부리 Beta" panose="020B0600000101010101" pitchFamily="50" charset="-127"/>
              </a:rPr>
            </a:br>
            <a:r>
              <a:rPr lang="ko-KR" altLang="en-US" sz="2400" noProof="1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값이 약 </a:t>
            </a:r>
            <a:r>
              <a:rPr lang="en-US" altLang="ko-KR" sz="2400" b="1" noProof="1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-0.45</a:t>
            </a:r>
            <a:r>
              <a:rPr lang="ko-KR" altLang="en-US" sz="2400" noProof="1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로</a:t>
            </a:r>
            <a:r>
              <a:rPr lang="en-US" altLang="ko-KR" sz="2400" noProof="1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, </a:t>
            </a:r>
            <a:br>
              <a:rPr lang="en-US" altLang="ko-KR" sz="2400" noProof="1">
                <a:latin typeface="마루 부리 Beta" panose="020B0600000101010101" pitchFamily="50" charset="-127"/>
                <a:ea typeface="마루 부리 Beta" panose="020B0600000101010101" pitchFamily="50" charset="-127"/>
              </a:rPr>
            </a:br>
            <a:r>
              <a:rPr lang="ko-KR" altLang="en-US" sz="2400" noProof="1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뚜렷한 </a:t>
            </a:r>
            <a:r>
              <a:rPr lang="ko-KR" altLang="en-US" sz="2800" b="1" noProof="1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음적 상관관계</a:t>
            </a:r>
            <a:r>
              <a:rPr lang="ko-KR" altLang="en-US" sz="2400" noProof="1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를 나타냄</a:t>
            </a:r>
            <a:endParaRPr lang="ko-KR" altLang="en-US" sz="2400" noProof="1"/>
          </a:p>
        </p:txBody>
      </p:sp>
      <p:pic>
        <p:nvPicPr>
          <p:cNvPr id="10" name="내용 개체 틀 9">
            <a:extLst>
              <a:ext uri="{FF2B5EF4-FFF2-40B4-BE49-F238E27FC236}">
                <a16:creationId xmlns:a16="http://schemas.microsoft.com/office/drawing/2014/main" id="{66080EB9-66FB-4DEB-95FA-7BB0543BDE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24934" y="1380308"/>
            <a:ext cx="6373706" cy="4097383"/>
          </a:xfrm>
        </p:spPr>
      </p:pic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847EC791-3DE8-4E4A-96D7-2B14024FD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9E57DC2-970A-4B3E-BB1C-7A09969E49DF}" type="slidenum">
              <a:rPr lang="en-US" altLang="ko-KR" noProof="0" smtClean="0"/>
              <a:t>27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4893687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직사각형 17">
            <a:extLst>
              <a:ext uri="{FF2B5EF4-FFF2-40B4-BE49-F238E27FC236}">
                <a16:creationId xmlns:a16="http://schemas.microsoft.com/office/drawing/2014/main" id="{59DB74EB-2A7D-443D-B969-8BF48F9931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3F6D5E8-15CF-4755-910B-1B5A1E777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2340" y="639704"/>
            <a:ext cx="3299579" cy="3073555"/>
          </a:xfrm>
        </p:spPr>
        <p:txBody>
          <a:bodyPr rtlCol="0" anchor="ctr">
            <a:normAutofit/>
          </a:bodyPr>
          <a:lstStyle/>
          <a:p>
            <a:pPr rtl="0"/>
            <a:r>
              <a:rPr lang="ko-KR" altLang="en-US" sz="4800" noProof="1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서울 </a:t>
            </a:r>
            <a:br>
              <a:rPr lang="en-US" altLang="ko-KR" sz="4800" noProof="1">
                <a:latin typeface="마루 부리 Beta" panose="020B0600000101010101" pitchFamily="50" charset="-127"/>
                <a:ea typeface="마루 부리 Beta" panose="020B0600000101010101" pitchFamily="50" charset="-127"/>
              </a:rPr>
            </a:br>
            <a:r>
              <a:rPr lang="ko-KR" altLang="en-US" sz="4800" noProof="1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자치구별 </a:t>
            </a:r>
            <a:br>
              <a:rPr lang="en-US" altLang="ko-KR" sz="4800" noProof="1">
                <a:latin typeface="마루 부리 Beta" panose="020B0600000101010101" pitchFamily="50" charset="-127"/>
                <a:ea typeface="마루 부리 Beta" panose="020B0600000101010101" pitchFamily="50" charset="-127"/>
              </a:rPr>
            </a:br>
            <a:r>
              <a:rPr lang="ko-KR" altLang="en-US" sz="4800" noProof="1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인구밀도</a:t>
            </a:r>
            <a:endParaRPr lang="ko-KR" altLang="en-US" sz="4800" noProof="1">
              <a:ea typeface="맑은 고딕" panose="020B0503020000020004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9036E77-5F7B-494E-A117-FEA947B357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83661" y="0"/>
            <a:ext cx="228600" cy="6858000"/>
          </a:xfrm>
          <a:prstGeom prst="rect">
            <a:avLst/>
          </a:prstGeom>
          <a:solidFill>
            <a:schemeClr val="tx1">
              <a:lumMod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" name="내용 개체 틀 4" descr="지도이(가) 표시된 사진&#10;&#10;자동 생성된 설명">
            <a:extLst>
              <a:ext uri="{FF2B5EF4-FFF2-40B4-BE49-F238E27FC236}">
                <a16:creationId xmlns:a16="http://schemas.microsoft.com/office/drawing/2014/main" id="{E73C825E-CE64-4943-910B-A055615EDB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50044" y="1285875"/>
            <a:ext cx="6667500" cy="4286250"/>
          </a:xfr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2F9E22B4-323C-4116-BECB-F295A9A49C90}"/>
              </a:ext>
            </a:extLst>
          </p:cNvPr>
          <p:cNvSpPr txBox="1">
            <a:spLocks/>
          </p:cNvSpPr>
          <p:nvPr/>
        </p:nvSpPr>
        <p:spPr>
          <a:xfrm>
            <a:off x="8128001" y="4283765"/>
            <a:ext cx="3423918" cy="20037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r"/>
            <a:r>
              <a:rPr lang="ko-KR" altLang="en-US" sz="2400" noProof="1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인구밀도가</a:t>
            </a:r>
            <a:endParaRPr lang="en-US" altLang="ko-KR" sz="2400" noProof="1">
              <a:latin typeface="마루 부리 Beta" panose="020B0600000101010101" pitchFamily="50" charset="-127"/>
              <a:ea typeface="마루 부리 Beta" panose="020B0600000101010101" pitchFamily="50" charset="-127"/>
            </a:endParaRPr>
          </a:p>
          <a:p>
            <a:pPr algn="r"/>
            <a:r>
              <a:rPr lang="ko-KR" altLang="en-US" sz="2400" noProof="1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 낮은 곳은 비거주지역</a:t>
            </a:r>
            <a:r>
              <a:rPr lang="en-US" altLang="ko-KR" sz="2400" noProof="1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, </a:t>
            </a:r>
            <a:r>
              <a:rPr lang="ko-KR" altLang="en-US" sz="2400" noProof="1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높은 곳은 거주지역으로 고려</a:t>
            </a:r>
            <a:endParaRPr lang="ko-KR" altLang="en-US" sz="2400" noProof="1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5F1FB08B-0DA8-43C3-9380-FC4B24CD82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9E57DC2-970A-4B3E-BB1C-7A09969E49DF}" type="slidenum">
              <a:rPr lang="en-US" altLang="ko-KR" noProof="0" smtClean="0"/>
              <a:t>28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51648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직사각형 17">
            <a:extLst>
              <a:ext uri="{FF2B5EF4-FFF2-40B4-BE49-F238E27FC236}">
                <a16:creationId xmlns:a16="http://schemas.microsoft.com/office/drawing/2014/main" id="{59DB74EB-2A7D-443D-B969-8BF48F9931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3F6D5E8-15CF-4755-910B-1B5A1E777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2340" y="639704"/>
            <a:ext cx="3299579" cy="3073555"/>
          </a:xfrm>
        </p:spPr>
        <p:txBody>
          <a:bodyPr rtlCol="0" anchor="ctr">
            <a:normAutofit/>
          </a:bodyPr>
          <a:lstStyle/>
          <a:p>
            <a:pPr rtl="0"/>
            <a:r>
              <a:rPr lang="ko-KR" altLang="en-US" noProof="1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서울 </a:t>
            </a:r>
            <a:br>
              <a:rPr lang="en-US" altLang="ko-KR" noProof="1">
                <a:latin typeface="마루 부리 Beta" panose="020B0600000101010101" pitchFamily="50" charset="-127"/>
                <a:ea typeface="마루 부리 Beta" panose="020B0600000101010101" pitchFamily="50" charset="-127"/>
              </a:rPr>
            </a:br>
            <a:r>
              <a:rPr lang="ko-KR" altLang="en-US" noProof="1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자치구별</a:t>
            </a:r>
            <a:br>
              <a:rPr lang="en-US" altLang="ko-KR" noProof="1">
                <a:latin typeface="마루 부리 Beta" panose="020B0600000101010101" pitchFamily="50" charset="-127"/>
                <a:ea typeface="마루 부리 Beta" panose="020B0600000101010101" pitchFamily="50" charset="-127"/>
              </a:rPr>
            </a:br>
            <a:r>
              <a:rPr lang="ko-KR" altLang="en-US" noProof="1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유동인구</a:t>
            </a:r>
            <a:br>
              <a:rPr lang="en-US" altLang="ko-KR" noProof="1">
                <a:latin typeface="마루 부리 Beta" panose="020B0600000101010101" pitchFamily="50" charset="-127"/>
                <a:ea typeface="마루 부리 Beta" panose="020B0600000101010101" pitchFamily="50" charset="-127"/>
              </a:rPr>
            </a:br>
            <a:r>
              <a:rPr lang="ko-KR" altLang="en-US" noProof="1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증감률</a:t>
            </a:r>
            <a:endParaRPr lang="ko-KR" altLang="en-US" noProof="1">
              <a:ea typeface="맑은 고딕" panose="020B0503020000020004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9036E77-5F7B-494E-A117-FEA947B357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83661" y="0"/>
            <a:ext cx="228600" cy="6858000"/>
          </a:xfrm>
          <a:prstGeom prst="rect">
            <a:avLst/>
          </a:prstGeom>
          <a:solidFill>
            <a:schemeClr val="tx1">
              <a:lumMod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" name="내용 개체 틀 4" descr="지도이(가) 표시된 사진&#10;&#10;자동 생성된 설명">
            <a:extLst>
              <a:ext uri="{FF2B5EF4-FFF2-40B4-BE49-F238E27FC236}">
                <a16:creationId xmlns:a16="http://schemas.microsoft.com/office/drawing/2014/main" id="{70103585-DEF6-4931-86A3-5A469F10EF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50044" y="1285875"/>
            <a:ext cx="6667500" cy="4286250"/>
          </a:xfr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2F9E22B4-323C-4116-BECB-F295A9A49C90}"/>
              </a:ext>
            </a:extLst>
          </p:cNvPr>
          <p:cNvSpPr txBox="1">
            <a:spLocks/>
          </p:cNvSpPr>
          <p:nvPr/>
        </p:nvSpPr>
        <p:spPr>
          <a:xfrm>
            <a:off x="8252339" y="4283765"/>
            <a:ext cx="3299579" cy="20037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r"/>
            <a:r>
              <a:rPr lang="ko-KR" altLang="en-US" sz="2400" noProof="1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인구밀도가 </a:t>
            </a:r>
            <a:br>
              <a:rPr lang="en-US" altLang="ko-KR" sz="2400" noProof="1">
                <a:latin typeface="마루 부리 Beta" panose="020B0600000101010101" pitchFamily="50" charset="-127"/>
                <a:ea typeface="마루 부리 Beta" panose="020B0600000101010101" pitchFamily="50" charset="-127"/>
              </a:rPr>
            </a:br>
            <a:r>
              <a:rPr lang="ko-KR" altLang="en-US" sz="2400" noProof="1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낮은 구의 감소율이 </a:t>
            </a:r>
            <a:br>
              <a:rPr lang="en-US" altLang="ko-KR" sz="2400" noProof="1">
                <a:latin typeface="마루 부리 Beta" panose="020B0600000101010101" pitchFamily="50" charset="-127"/>
                <a:ea typeface="마루 부리 Beta" panose="020B0600000101010101" pitchFamily="50" charset="-127"/>
              </a:rPr>
            </a:br>
            <a:r>
              <a:rPr lang="ko-KR" altLang="en-US" sz="2400" noProof="1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더 두드러지게 나타남 </a:t>
            </a:r>
            <a:endParaRPr lang="ko-KR" altLang="en-US" sz="2400" noProof="1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0920FA41-7EF5-4DFE-B96B-165103E0D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9E57DC2-970A-4B3E-BB1C-7A09969E49DF}" type="slidenum">
              <a:rPr lang="en-US" altLang="ko-KR" noProof="0" smtClean="0"/>
              <a:t>29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5649714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직사각형 17">
            <a:extLst>
              <a:ext uri="{FF2B5EF4-FFF2-40B4-BE49-F238E27FC236}">
                <a16:creationId xmlns:a16="http://schemas.microsoft.com/office/drawing/2014/main" id="{59DB74EB-2A7D-443D-B969-8BF48F9931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3F6D5E8-15CF-4755-910B-1B5A1E777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2340" y="639704"/>
            <a:ext cx="3299579" cy="3073555"/>
          </a:xfrm>
        </p:spPr>
        <p:txBody>
          <a:bodyPr rtlCol="0" anchor="ctr">
            <a:normAutofit/>
          </a:bodyPr>
          <a:lstStyle/>
          <a:p>
            <a:pPr rtl="0"/>
            <a:r>
              <a:rPr lang="ko-KR" altLang="en-US" noProof="1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코로나</a:t>
            </a:r>
            <a:br>
              <a:rPr lang="en-US" altLang="ko-KR" noProof="1">
                <a:latin typeface="마루 부리 Beta" panose="020B0600000101010101" pitchFamily="50" charset="-127"/>
                <a:ea typeface="마루 부리 Beta" panose="020B0600000101010101" pitchFamily="50" charset="-127"/>
              </a:rPr>
            </a:br>
            <a:r>
              <a:rPr lang="ko-KR" altLang="en-US" noProof="1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바이러스의 진행 과정</a:t>
            </a:r>
            <a:endParaRPr lang="ko-KR" altLang="en-US" noProof="1">
              <a:ea typeface="맑은 고딕" panose="020B0503020000020004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9036E77-5F7B-494E-A117-FEA947B357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83661" y="0"/>
            <a:ext cx="228600" cy="6858000"/>
          </a:xfrm>
          <a:prstGeom prst="rect">
            <a:avLst/>
          </a:prstGeom>
          <a:solidFill>
            <a:schemeClr val="tx1">
              <a:lumMod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2F9E22B4-323C-4116-BECB-F295A9A49C90}"/>
              </a:ext>
            </a:extLst>
          </p:cNvPr>
          <p:cNvSpPr txBox="1">
            <a:spLocks/>
          </p:cNvSpPr>
          <p:nvPr/>
        </p:nvSpPr>
        <p:spPr>
          <a:xfrm>
            <a:off x="8252339" y="4283765"/>
            <a:ext cx="3299579" cy="20037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r"/>
            <a:r>
              <a:rPr lang="ko-KR" altLang="en-US" sz="2400" noProof="1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중국 우한</a:t>
            </a:r>
            <a:br>
              <a:rPr lang="en-US" altLang="ko-KR" sz="2400" noProof="1">
                <a:latin typeface="마루 부리 Beta" panose="020B0600000101010101" pitchFamily="50" charset="-127"/>
                <a:ea typeface="마루 부리 Beta" panose="020B0600000101010101" pitchFamily="50" charset="-127"/>
              </a:rPr>
            </a:br>
            <a:r>
              <a:rPr lang="ko-KR" altLang="en-US" sz="2400" noProof="1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최초 발생</a:t>
            </a:r>
            <a:endParaRPr lang="ko-KR" altLang="en-US" sz="2400" noProof="1"/>
          </a:p>
        </p:txBody>
      </p:sp>
      <p:pic>
        <p:nvPicPr>
          <p:cNvPr id="3074" name="Picture 2" descr="메디칼타임즈 : 중국 우한 폐렴 원인 코로나바이러스 어떻게 치료하나">
            <a:extLst>
              <a:ext uri="{FF2B5EF4-FFF2-40B4-BE49-F238E27FC236}">
                <a16:creationId xmlns:a16="http://schemas.microsoft.com/office/drawing/2014/main" id="{FC8FD8D0-5E5B-4766-86D9-CD1E46586A6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564" y="1394460"/>
            <a:ext cx="5966460" cy="4069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A667F9F-A26C-461B-802A-24B917C9AAE0}"/>
              </a:ext>
            </a:extLst>
          </p:cNvPr>
          <p:cNvSpPr txBox="1"/>
          <p:nvPr/>
        </p:nvSpPr>
        <p:spPr>
          <a:xfrm>
            <a:off x="3901440" y="5606772"/>
            <a:ext cx="2842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2020.01.25, </a:t>
            </a:r>
            <a:r>
              <a:rPr lang="ko-KR" altLang="en-US"/>
              <a:t>호남교육신문</a:t>
            </a:r>
            <a:endParaRPr lang="en-US" altLang="ko-KR"/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2D9736A6-62CD-4024-ABB2-E685A2FEA8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9E57DC2-970A-4B3E-BB1C-7A09969E49DF}" type="slidenum">
              <a:rPr lang="en-US" altLang="ko-KR" noProof="0" smtClean="0"/>
              <a:t>3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043562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직사각형 17">
            <a:extLst>
              <a:ext uri="{FF2B5EF4-FFF2-40B4-BE49-F238E27FC236}">
                <a16:creationId xmlns:a16="http://schemas.microsoft.com/office/drawing/2014/main" id="{59DB74EB-2A7D-443D-B969-8BF48F9931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3F6D5E8-15CF-4755-910B-1B5A1E777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2340" y="639704"/>
            <a:ext cx="3299579" cy="3073555"/>
          </a:xfrm>
        </p:spPr>
        <p:txBody>
          <a:bodyPr rtlCol="0" anchor="ctr">
            <a:normAutofit fontScale="90000"/>
          </a:bodyPr>
          <a:lstStyle/>
          <a:p>
            <a:pPr rtl="0"/>
            <a:r>
              <a:rPr lang="ko-KR" altLang="en-US" noProof="1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인구밀도</a:t>
            </a:r>
            <a:br>
              <a:rPr lang="en-US" altLang="ko-KR" noProof="1">
                <a:latin typeface="마루 부리 Beta" panose="020B0600000101010101" pitchFamily="50" charset="-127"/>
                <a:ea typeface="마루 부리 Beta" panose="020B0600000101010101" pitchFamily="50" charset="-127"/>
              </a:rPr>
            </a:br>
            <a:r>
              <a:rPr lang="en-US" altLang="ko-KR" noProof="1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-</a:t>
            </a:r>
            <a:r>
              <a:rPr lang="ko-KR" altLang="en-US" noProof="1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유동인구 </a:t>
            </a:r>
            <a:br>
              <a:rPr lang="en-US" altLang="ko-KR" noProof="1">
                <a:latin typeface="마루 부리 Beta" panose="020B0600000101010101" pitchFamily="50" charset="-127"/>
                <a:ea typeface="마루 부리 Beta" panose="020B0600000101010101" pitchFamily="50" charset="-127"/>
              </a:rPr>
            </a:br>
            <a:r>
              <a:rPr lang="ko-KR" altLang="en-US" noProof="1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증감률</a:t>
            </a:r>
            <a:br>
              <a:rPr lang="en-US" altLang="ko-KR" noProof="1">
                <a:latin typeface="마루 부리 Beta" panose="020B0600000101010101" pitchFamily="50" charset="-127"/>
                <a:ea typeface="마루 부리 Beta" panose="020B0600000101010101" pitchFamily="50" charset="-127"/>
              </a:rPr>
            </a:br>
            <a:r>
              <a:rPr lang="ko-KR" altLang="en-US" b="1" noProof="1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선형회귀</a:t>
            </a:r>
            <a:r>
              <a:rPr lang="ko-KR" altLang="en-US" noProof="1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 결과</a:t>
            </a:r>
            <a:endParaRPr lang="ko-KR" altLang="en-US" noProof="1">
              <a:ea typeface="맑은 고딕" panose="020B0503020000020004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9036E77-5F7B-494E-A117-FEA947B357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83661" y="0"/>
            <a:ext cx="228600" cy="6858000"/>
          </a:xfrm>
          <a:prstGeom prst="rect">
            <a:avLst/>
          </a:prstGeom>
          <a:solidFill>
            <a:schemeClr val="tx1">
              <a:lumMod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65E2D1F4-8DB1-4C8D-8BD8-D1E0DA1203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50044" y="1285875"/>
            <a:ext cx="6667500" cy="4286250"/>
          </a:xfr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2F9E22B4-323C-4116-BECB-F295A9A49C90}"/>
              </a:ext>
            </a:extLst>
          </p:cNvPr>
          <p:cNvSpPr txBox="1">
            <a:spLocks/>
          </p:cNvSpPr>
          <p:nvPr/>
        </p:nvSpPr>
        <p:spPr>
          <a:xfrm>
            <a:off x="7747000" y="4283765"/>
            <a:ext cx="3804919" cy="20037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r"/>
            <a:r>
              <a:rPr lang="ko-KR" altLang="en-US" sz="2400" noProof="1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피어슨 상관계수 값이</a:t>
            </a:r>
            <a:endParaRPr lang="en-US" altLang="ko-KR" sz="2400" noProof="1">
              <a:latin typeface="마루 부리 Beta" panose="020B0600000101010101" pitchFamily="50" charset="-127"/>
              <a:ea typeface="마루 부리 Beta" panose="020B0600000101010101" pitchFamily="50" charset="-127"/>
            </a:endParaRPr>
          </a:p>
          <a:p>
            <a:pPr algn="r"/>
            <a:r>
              <a:rPr lang="ko-KR" altLang="en-US" sz="2400" noProof="1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약 </a:t>
            </a:r>
            <a:r>
              <a:rPr lang="en-US" altLang="ko-KR" sz="2400" b="1" noProof="1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0.35</a:t>
            </a:r>
            <a:r>
              <a:rPr lang="ko-KR" altLang="en-US" sz="2400" noProof="1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로</a:t>
            </a:r>
            <a:r>
              <a:rPr lang="en-US" altLang="ko-KR" sz="2400" noProof="1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, </a:t>
            </a:r>
            <a:r>
              <a:rPr lang="ko-KR" altLang="en-US" sz="2400" noProof="1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뚜렷한 </a:t>
            </a:r>
            <a:endParaRPr lang="en-US" altLang="ko-KR" sz="2400" noProof="1">
              <a:latin typeface="마루 부리 Beta" panose="020B0600000101010101" pitchFamily="50" charset="-127"/>
              <a:ea typeface="마루 부리 Beta" panose="020B0600000101010101" pitchFamily="50" charset="-127"/>
            </a:endParaRPr>
          </a:p>
          <a:p>
            <a:pPr algn="r"/>
            <a:r>
              <a:rPr lang="ko-KR" altLang="en-US" sz="2800" b="1" noProof="1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양적 상관관계</a:t>
            </a:r>
            <a:r>
              <a:rPr lang="ko-KR" altLang="en-US" sz="2400" noProof="1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를 나타냄</a:t>
            </a:r>
            <a:endParaRPr lang="ko-KR" altLang="en-US" sz="2400" noProof="1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FE95C6A1-1681-4898-8ECF-E32D9C64B2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9E57DC2-970A-4B3E-BB1C-7A09969E49DF}" type="slidenum">
              <a:rPr lang="en-US" altLang="ko-KR" noProof="0" smtClean="0"/>
              <a:t>30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14413390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직사각형 17">
            <a:extLst>
              <a:ext uri="{FF2B5EF4-FFF2-40B4-BE49-F238E27FC236}">
                <a16:creationId xmlns:a16="http://schemas.microsoft.com/office/drawing/2014/main" id="{59DB74EB-2A7D-443D-B969-8BF48F9931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3F6D5E8-15CF-4755-910B-1B5A1E777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2340" y="639704"/>
            <a:ext cx="3799960" cy="3073555"/>
          </a:xfrm>
        </p:spPr>
        <p:txBody>
          <a:bodyPr rtlCol="0" anchor="ctr">
            <a:normAutofit/>
          </a:bodyPr>
          <a:lstStyle/>
          <a:p>
            <a:pPr rtl="0"/>
            <a:r>
              <a:rPr lang="ko-KR" altLang="en-US" noProof="1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주차별 </a:t>
            </a:r>
            <a:br>
              <a:rPr lang="en-US" altLang="ko-KR" noProof="1">
                <a:latin typeface="마루 부리 Beta" panose="020B0600000101010101" pitchFamily="50" charset="-127"/>
                <a:ea typeface="마루 부리 Beta" panose="020B0600000101010101" pitchFamily="50" charset="-127"/>
              </a:rPr>
            </a:br>
            <a:r>
              <a:rPr lang="ko-KR" altLang="en-US" noProof="1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신규 확진자 수 </a:t>
            </a:r>
            <a:r>
              <a:rPr lang="en-US" altLang="ko-KR" noProof="1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&amp;</a:t>
            </a:r>
            <a:r>
              <a:rPr lang="ko-KR" altLang="en-US" noProof="1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 주별</a:t>
            </a:r>
            <a:br>
              <a:rPr lang="en-US" altLang="ko-KR" noProof="1">
                <a:latin typeface="마루 부리 Beta" panose="020B0600000101010101" pitchFamily="50" charset="-127"/>
                <a:ea typeface="마루 부리 Beta" panose="020B0600000101010101" pitchFamily="50" charset="-127"/>
              </a:rPr>
            </a:br>
            <a:r>
              <a:rPr lang="ko-KR" altLang="en-US" noProof="1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유동인구 수</a:t>
            </a:r>
            <a:endParaRPr lang="ko-KR" altLang="en-US" noProof="1">
              <a:ea typeface="맑은 고딕" panose="020B0503020000020004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9036E77-5F7B-494E-A117-FEA947B357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83661" y="0"/>
            <a:ext cx="228600" cy="6858000"/>
          </a:xfrm>
          <a:prstGeom prst="rect">
            <a:avLst/>
          </a:prstGeom>
          <a:solidFill>
            <a:schemeClr val="tx1">
              <a:lumMod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038AC967-5DAF-4D75-9AD7-A595AC8965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50044" y="1285875"/>
            <a:ext cx="6667500" cy="4286250"/>
          </a:xfr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2F9E22B4-323C-4116-BECB-F295A9A49C90}"/>
              </a:ext>
            </a:extLst>
          </p:cNvPr>
          <p:cNvSpPr txBox="1">
            <a:spLocks/>
          </p:cNvSpPr>
          <p:nvPr/>
        </p:nvSpPr>
        <p:spPr>
          <a:xfrm>
            <a:off x="8252339" y="4283765"/>
            <a:ext cx="3299579" cy="20037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r"/>
            <a:r>
              <a:rPr lang="ko-KR" altLang="en-US" sz="2400" noProof="1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초기에는 확진자수</a:t>
            </a:r>
            <a:br>
              <a:rPr lang="en-US" altLang="ko-KR" sz="2400" noProof="1">
                <a:latin typeface="마루 부리 Beta" panose="020B0600000101010101" pitchFamily="50" charset="-127"/>
                <a:ea typeface="마루 부리 Beta" panose="020B0600000101010101" pitchFamily="50" charset="-127"/>
              </a:rPr>
            </a:br>
            <a:r>
              <a:rPr lang="en-US" altLang="ko-KR" sz="2400" noProof="1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-</a:t>
            </a:r>
            <a:r>
              <a:rPr lang="ko-KR" altLang="en-US" sz="2400" noProof="1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유동인구 수가 뚜렷한 반전 관계를 보이지만</a:t>
            </a:r>
            <a:r>
              <a:rPr lang="en-US" altLang="ko-KR" sz="2400" noProof="1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 </a:t>
            </a:r>
            <a:r>
              <a:rPr lang="ko-KR" altLang="en-US" sz="2400" noProof="1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시간이 지날 수록 </a:t>
            </a:r>
            <a:br>
              <a:rPr lang="en-US" altLang="ko-KR" sz="2400" noProof="1">
                <a:latin typeface="마루 부리 Beta" panose="020B0600000101010101" pitchFamily="50" charset="-127"/>
                <a:ea typeface="마루 부리 Beta" panose="020B0600000101010101" pitchFamily="50" charset="-127"/>
              </a:rPr>
            </a:br>
            <a:r>
              <a:rPr lang="ko-KR" altLang="en-US" sz="2800" b="1" noProof="1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영향이 줄어듦</a:t>
            </a:r>
            <a:endParaRPr lang="ko-KR" altLang="en-US" sz="2400" b="1" noProof="1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47AB09CD-7CA2-4528-AFC0-49402CAB7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9E57DC2-970A-4B3E-BB1C-7A09969E49DF}" type="slidenum">
              <a:rPr lang="en-US" altLang="ko-KR" noProof="0" smtClean="0"/>
              <a:t>31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1621146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직사각형 17">
            <a:extLst>
              <a:ext uri="{FF2B5EF4-FFF2-40B4-BE49-F238E27FC236}">
                <a16:creationId xmlns:a16="http://schemas.microsoft.com/office/drawing/2014/main" id="{59DB74EB-2A7D-443D-B969-8BF48F9931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3F6D5E8-15CF-4755-910B-1B5A1E777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2340" y="639704"/>
            <a:ext cx="3939660" cy="3073555"/>
          </a:xfrm>
        </p:spPr>
        <p:txBody>
          <a:bodyPr rtlCol="0" anchor="ctr">
            <a:normAutofit/>
          </a:bodyPr>
          <a:lstStyle/>
          <a:p>
            <a:pPr rtl="0"/>
            <a:r>
              <a:rPr lang="ko-KR" altLang="en-US" noProof="1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인구밀도</a:t>
            </a:r>
            <a:br>
              <a:rPr lang="en-US" altLang="ko-KR" noProof="1">
                <a:latin typeface="마루 부리 Beta" panose="020B0600000101010101" pitchFamily="50" charset="-127"/>
                <a:ea typeface="마루 부리 Beta" panose="020B0600000101010101" pitchFamily="50" charset="-127"/>
              </a:rPr>
            </a:br>
            <a:r>
              <a:rPr lang="en-US" altLang="ko-KR" noProof="1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-</a:t>
            </a:r>
            <a:r>
              <a:rPr lang="ko-KR" altLang="en-US" noProof="1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신규확진자  </a:t>
            </a:r>
            <a:br>
              <a:rPr lang="en-US" altLang="ko-KR" noProof="1">
                <a:latin typeface="마루 부리 Beta" panose="020B0600000101010101" pitchFamily="50" charset="-127"/>
                <a:ea typeface="마루 부리 Beta" panose="020B0600000101010101" pitchFamily="50" charset="-127"/>
              </a:rPr>
            </a:br>
            <a:r>
              <a:rPr lang="ko-KR" altLang="en-US" sz="4800" b="1" noProof="1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선형회귀결과</a:t>
            </a:r>
            <a:endParaRPr lang="ko-KR" altLang="en-US" b="1" noProof="1">
              <a:ea typeface="맑은 고딕" panose="020B0503020000020004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9036E77-5F7B-494E-A117-FEA947B357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83661" y="0"/>
            <a:ext cx="228600" cy="6858000"/>
          </a:xfrm>
          <a:prstGeom prst="rect">
            <a:avLst/>
          </a:prstGeom>
          <a:solidFill>
            <a:schemeClr val="tx1">
              <a:lumMod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2F9E22B4-323C-4116-BECB-F295A9A49C90}"/>
              </a:ext>
            </a:extLst>
          </p:cNvPr>
          <p:cNvSpPr txBox="1">
            <a:spLocks/>
          </p:cNvSpPr>
          <p:nvPr/>
        </p:nvSpPr>
        <p:spPr>
          <a:xfrm>
            <a:off x="8252339" y="4283765"/>
            <a:ext cx="3299579" cy="20037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r"/>
            <a:r>
              <a:rPr lang="ko-KR" altLang="en-US" sz="2400" noProof="1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피어슨 상관계수 값이 약 </a:t>
            </a:r>
            <a:r>
              <a:rPr lang="en-US" altLang="ko-KR" sz="2400" noProof="1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0.11 </a:t>
            </a:r>
            <a:r>
              <a:rPr lang="ko-KR" altLang="en-US" sz="2400" noProof="1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로</a:t>
            </a:r>
            <a:r>
              <a:rPr lang="en-US" altLang="ko-KR" sz="2400" noProof="1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, </a:t>
            </a:r>
            <a:r>
              <a:rPr lang="ko-KR" altLang="en-US" sz="2400" noProof="1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상관관계가 거의 </a:t>
            </a:r>
            <a:r>
              <a:rPr lang="ko-KR" altLang="en-US" sz="2800" b="1" noProof="1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없다</a:t>
            </a:r>
            <a:r>
              <a:rPr lang="ko-KR" altLang="en-US" sz="2400" noProof="1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고 볼 수 있음</a:t>
            </a:r>
            <a:endParaRPr lang="ko-KR" altLang="en-US" sz="2400" noProof="1"/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10200367-E153-4206-A143-59C84D76B3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06306" y="1741856"/>
            <a:ext cx="6133253" cy="3942806"/>
          </a:xfrm>
        </p:spPr>
      </p:pic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1B314E76-40B2-4AFB-B8F6-CD29B57CD6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9E57DC2-970A-4B3E-BB1C-7A09969E49DF}" type="slidenum">
              <a:rPr lang="en-US" altLang="ko-KR" noProof="0" smtClean="0"/>
              <a:t>32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1976311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결론 스탬프. 기호. 봉인 로열티 무료 사진, 그림, 이미지 그리고 스톡포토그래피. Image 67447679.">
            <a:extLst>
              <a:ext uri="{FF2B5EF4-FFF2-40B4-BE49-F238E27FC236}">
                <a16:creationId xmlns:a16="http://schemas.microsoft.com/office/drawing/2014/main" id="{2F5BE42A-217C-4B0B-BC50-7BF5AFD719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12" r="15112" b="13944"/>
          <a:stretch/>
        </p:blipFill>
        <p:spPr bwMode="auto">
          <a:xfrm>
            <a:off x="1901124" y="752"/>
            <a:ext cx="10290856" cy="6857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6D043292-708B-4F69-AE72-8FB56C6E8E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F3F6C66-D6D7-4A72-9928-967AEA400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0824" y="685800"/>
            <a:ext cx="6176776" cy="1485900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결론</a:t>
            </a:r>
            <a:endParaRPr lang="ko-KR" altLang="en-US" dirty="0">
              <a:latin typeface="마루 부리 Beta" panose="020B0600000101010101" pitchFamily="50" charset="-127"/>
              <a:ea typeface="마루 부리 Beta" panose="020B060000010101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F01DDB9-C75C-44C2-9331-356EAF9C05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14700"/>
            <a:ext cx="4373545" cy="228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2C017B3-7B7A-4C5A-A3E9-09EC1428BC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354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14" name="내용 개체 틀 2" descr="선형 프로세스 SmartArt 그래픽">
            <a:extLst>
              <a:ext uri="{FF2B5EF4-FFF2-40B4-BE49-F238E27FC236}">
                <a16:creationId xmlns:a16="http://schemas.microsoft.com/office/drawing/2014/main" id="{DEC8A51B-A7CC-40D9-9DD5-CACF12E987DE}"/>
              </a:ext>
            </a:extLst>
          </p:cNvPr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61789487"/>
              </p:ext>
            </p:extLst>
          </p:nvPr>
        </p:nvGraphicFramePr>
        <p:xfrm>
          <a:off x="5100637" y="2286000"/>
          <a:ext cx="6797195" cy="358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5126" name="Picture 6" descr="창의 진취적인 배경 이미지 _사진 500848774 무료 다운로드_lovepik.com">
            <a:extLst>
              <a:ext uri="{FF2B5EF4-FFF2-40B4-BE49-F238E27FC236}">
                <a16:creationId xmlns:a16="http://schemas.microsoft.com/office/drawing/2014/main" id="{677D747F-01DD-4EE6-90C7-5E2166C00F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790"/>
          <a:stretch/>
        </p:blipFill>
        <p:spPr bwMode="auto">
          <a:xfrm>
            <a:off x="20" y="-377"/>
            <a:ext cx="4373525" cy="3306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국내 연구진, 세계에서 가장 정밀한 코로나19 바이러스 유전자 지도 공개 : 동아사이언스">
            <a:extLst>
              <a:ext uri="{FF2B5EF4-FFF2-40B4-BE49-F238E27FC236}">
                <a16:creationId xmlns:a16="http://schemas.microsoft.com/office/drawing/2014/main" id="{8891B1F4-0EEE-4397-9B34-4D372A58EE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37" r="13337"/>
          <a:stretch/>
        </p:blipFill>
        <p:spPr bwMode="auto">
          <a:xfrm>
            <a:off x="0" y="3502491"/>
            <a:ext cx="4373545" cy="3341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6CD1897-B4D3-4178-A71D-0F2E3E0CD2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9E57DC2-970A-4B3E-BB1C-7A09969E49DF}" type="slidenum">
              <a:rPr lang="en-US" altLang="ko-KR" noProof="0" smtClean="0"/>
              <a:t>33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8441289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실외, 잔디, 건물, 평야이(가) 표시된 사진&#10;&#10;자동 생성된 설명">
            <a:extLst>
              <a:ext uri="{FF2B5EF4-FFF2-40B4-BE49-F238E27FC236}">
                <a16:creationId xmlns:a16="http://schemas.microsoft.com/office/drawing/2014/main" id="{6FBD75F0-7C83-4288-8BA4-0650B42E77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5000"/>
          <a:stretch/>
        </p:blipFill>
        <p:spPr>
          <a:xfrm>
            <a:off x="20" y="0"/>
            <a:ext cx="12191980" cy="685799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310B1DD0-264A-47E3-A16A-C87AFA51E6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-258" y="0"/>
            <a:ext cx="12192000" cy="6858000"/>
          </a:xfrm>
          <a:prstGeom prst="rect">
            <a:avLst/>
          </a:prstGeom>
          <a:gradFill flip="none" rotWithShape="1">
            <a:gsLst>
              <a:gs pos="20000">
                <a:schemeClr val="tx2">
                  <a:alpha val="70000"/>
                </a:schemeClr>
              </a:gs>
              <a:gs pos="10000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자유형(F) 6">
            <a:extLst>
              <a:ext uri="{FF2B5EF4-FFF2-40B4-BE49-F238E27FC236}">
                <a16:creationId xmlns:a16="http://schemas.microsoft.com/office/drawing/2014/main" id="{69C1BB7B-F21E-41A2-B30C-D8507B960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52858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5" name="자유형(F) 6">
            <a:extLst>
              <a:ext uri="{FF2B5EF4-FFF2-40B4-BE49-F238E27FC236}">
                <a16:creationId xmlns:a16="http://schemas.microsoft.com/office/drawing/2014/main" id="{DF6D7DDE-F8A1-4105-9729-F9EB5F81A3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5C93519-6B29-1346-9FCB-0835B80531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>
                <a:solidFill>
                  <a:srgbClr val="FFC000"/>
                </a:solidFill>
                <a:latin typeface="마루 부리 Beta" panose="020B0600000101010101" pitchFamily="50" charset="-127"/>
                <a:ea typeface="마루 부리 Beta" panose="020B0600000101010101" pitchFamily="50" charset="-127"/>
              </a:rPr>
              <a:t>감사합니다</a:t>
            </a:r>
            <a:r>
              <a:rPr lang="en-US" altLang="ko-KR">
                <a:solidFill>
                  <a:srgbClr val="FFC000"/>
                </a:solidFill>
                <a:latin typeface="마루 부리 Beta" panose="020B0600000101010101" pitchFamily="50" charset="-127"/>
                <a:ea typeface="마루 부리 Beta" panose="020B0600000101010101" pitchFamily="50" charset="-127"/>
              </a:rPr>
              <a:t>!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698B4E1-5F4F-8E4F-97D2-0176CBCC4A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>
                <a:solidFill>
                  <a:schemeClr val="bg2"/>
                </a:solidFill>
                <a:latin typeface="마루 부리 Beta" panose="020B0600000101010101" pitchFamily="50" charset="-127"/>
                <a:ea typeface="마루 부리 Beta" panose="020B0600000101010101" pitchFamily="50" charset="-127"/>
              </a:rPr>
              <a:t>우평식팀</a:t>
            </a:r>
            <a:endParaRPr lang="en-US" altLang="ko-KR">
              <a:solidFill>
                <a:schemeClr val="bg2"/>
              </a:solidFill>
              <a:latin typeface="마루 부리 Beta" panose="020B0600000101010101" pitchFamily="50" charset="-127"/>
              <a:ea typeface="마루 부리 Beta" panose="020B0600000101010101" pitchFamily="50" charset="-127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6192641F-8CE1-4F5D-8AFD-A99371A29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9E57DC2-970A-4B3E-BB1C-7A09969E49DF}" type="slidenum">
              <a:rPr lang="en-US" altLang="ko-KR" noProof="0" smtClean="0"/>
              <a:pPr rtl="0"/>
              <a:t>34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17991209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직사각형 17">
            <a:extLst>
              <a:ext uri="{FF2B5EF4-FFF2-40B4-BE49-F238E27FC236}">
                <a16:creationId xmlns:a16="http://schemas.microsoft.com/office/drawing/2014/main" id="{59DB74EB-2A7D-443D-B969-8BF48F9931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3F6D5E8-15CF-4755-910B-1B5A1E777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2340" y="639704"/>
            <a:ext cx="3299579" cy="3073555"/>
          </a:xfrm>
        </p:spPr>
        <p:txBody>
          <a:bodyPr rtlCol="0" anchor="ctr">
            <a:normAutofit/>
          </a:bodyPr>
          <a:lstStyle/>
          <a:p>
            <a:pPr rtl="0"/>
            <a:r>
              <a:rPr lang="ko-KR" altLang="en-US" noProof="1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코로나</a:t>
            </a:r>
            <a:br>
              <a:rPr lang="en-US" altLang="ko-KR" noProof="1">
                <a:latin typeface="마루 부리 Beta" panose="020B0600000101010101" pitchFamily="50" charset="-127"/>
                <a:ea typeface="마루 부리 Beta" panose="020B0600000101010101" pitchFamily="50" charset="-127"/>
              </a:rPr>
            </a:br>
            <a:r>
              <a:rPr lang="ko-KR" altLang="en-US" noProof="1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바이러스의 진행 과정</a:t>
            </a:r>
            <a:endParaRPr lang="ko-KR" altLang="en-US" noProof="1">
              <a:ea typeface="맑은 고딕" panose="020B0503020000020004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9036E77-5F7B-494E-A117-FEA947B357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83661" y="0"/>
            <a:ext cx="228600" cy="6858000"/>
          </a:xfrm>
          <a:prstGeom prst="rect">
            <a:avLst/>
          </a:prstGeom>
          <a:solidFill>
            <a:schemeClr val="tx1">
              <a:lumMod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2F9E22B4-323C-4116-BECB-F295A9A49C90}"/>
              </a:ext>
            </a:extLst>
          </p:cNvPr>
          <p:cNvSpPr txBox="1">
            <a:spLocks/>
          </p:cNvSpPr>
          <p:nvPr/>
        </p:nvSpPr>
        <p:spPr>
          <a:xfrm>
            <a:off x="8252339" y="4283765"/>
            <a:ext cx="3299579" cy="20037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r"/>
            <a:r>
              <a:rPr lang="ko-KR" altLang="en-US" sz="2400" noProof="1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국내  확진자 </a:t>
            </a:r>
            <a:br>
              <a:rPr lang="en-US" altLang="ko-KR" sz="2400" noProof="1">
                <a:latin typeface="마루 부리 Beta" panose="020B0600000101010101" pitchFamily="50" charset="-127"/>
                <a:ea typeface="마루 부리 Beta" panose="020B0600000101010101" pitchFamily="50" charset="-127"/>
              </a:rPr>
            </a:br>
            <a:r>
              <a:rPr lang="ko-KR" altLang="en-US" sz="2400" noProof="1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발생 및 확산</a:t>
            </a:r>
            <a:endParaRPr lang="ko-KR" altLang="en-US" sz="2400" noProof="1"/>
          </a:p>
        </p:txBody>
      </p:sp>
      <p:pic>
        <p:nvPicPr>
          <p:cNvPr id="6148" name="Picture 4" descr="속보] 신종 코로나 확진 환자 3명 추가...모두 15명 / YTN - YouTube">
            <a:extLst>
              <a:ext uri="{FF2B5EF4-FFF2-40B4-BE49-F238E27FC236}">
                <a16:creationId xmlns:a16="http://schemas.microsoft.com/office/drawing/2014/main" id="{48E9A41F-7EC0-4161-B21E-F18D13D3B2B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013" y="1484561"/>
            <a:ext cx="6913562" cy="3888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19B688C-FE25-45BC-872F-1D5355658B86}"/>
              </a:ext>
            </a:extLst>
          </p:cNvPr>
          <p:cNvSpPr txBox="1"/>
          <p:nvPr/>
        </p:nvSpPr>
        <p:spPr>
          <a:xfrm>
            <a:off x="4312920" y="5577840"/>
            <a:ext cx="2606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2020.02.01, YTN </a:t>
            </a:r>
            <a:r>
              <a:rPr lang="ko-KR" altLang="en-US"/>
              <a:t>속보</a:t>
            </a:r>
            <a:endParaRPr lang="en-US" altLang="ko-KR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4F45877-8E7F-4856-8363-5F5BE5B409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9E57DC2-970A-4B3E-BB1C-7A09969E49DF}" type="slidenum">
              <a:rPr lang="en-US" altLang="ko-KR" noProof="0" smtClean="0"/>
              <a:t>4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182034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0E807223-DF88-4D6D-970E-08919E5E02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83B91B61-BFCA-4647-957E-A8269BE46F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3F6D5E8-15CF-4755-910B-1B5A1E777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0824" y="685800"/>
            <a:ext cx="6176776" cy="746760"/>
          </a:xfr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ko-KR" altLang="en-US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활용한 데이터 목록</a:t>
            </a:r>
            <a:endParaRPr lang="ko-KR" altLang="en-US" dirty="0">
              <a:latin typeface="마루 부리 Beta" panose="020B0600000101010101" pitchFamily="50" charset="-127"/>
              <a:ea typeface="마루 부리 Beta" panose="020B0600000101010101" pitchFamily="50" charset="-127"/>
            </a:endParaRPr>
          </a:p>
        </p:txBody>
      </p:sp>
      <p:pic>
        <p:nvPicPr>
          <p:cNvPr id="15" name="내용 개체 틀 14" descr="노트북을 보면서 누워 있는 사람">
            <a:extLst>
              <a:ext uri="{FF2B5EF4-FFF2-40B4-BE49-F238E27FC236}">
                <a16:creationId xmlns:a16="http://schemas.microsoft.com/office/drawing/2014/main" id="{C7F36DA5-3286-4EAB-8CE6-344245727B6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6" r="-1" b="-1"/>
          <a:stretch/>
        </p:blipFill>
        <p:spPr>
          <a:xfrm>
            <a:off x="-1" y="10"/>
            <a:ext cx="4373546" cy="6857990"/>
          </a:xfrm>
          <a:prstGeom prst="rect">
            <a:avLst/>
          </a:prstGeom>
        </p:spPr>
      </p:pic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92D1D7C6-1C89-420C-8D35-483654167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354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050" name="Picture 2" descr="그 벽 보고 통계 업무 남자 배경 그림 이미지 _사진 500576975 무료 다운로드_lovepik.com">
            <a:extLst>
              <a:ext uri="{FF2B5EF4-FFF2-40B4-BE49-F238E27FC236}">
                <a16:creationId xmlns:a16="http://schemas.microsoft.com/office/drawing/2014/main" id="{35F9DCEB-F8D9-4F66-BABD-821BE2DC77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6859" r="23234"/>
          <a:stretch/>
        </p:blipFill>
        <p:spPr bwMode="auto">
          <a:xfrm>
            <a:off x="0" y="2432"/>
            <a:ext cx="4373545" cy="6855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1" name="표 6">
            <a:extLst>
              <a:ext uri="{FF2B5EF4-FFF2-40B4-BE49-F238E27FC236}">
                <a16:creationId xmlns:a16="http://schemas.microsoft.com/office/drawing/2014/main" id="{4F020B64-E521-433A-8366-0E3D92ECD848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341404518"/>
              </p:ext>
            </p:extLst>
          </p:nvPr>
        </p:nvGraphicFramePr>
        <p:xfrm>
          <a:off x="5100637" y="1638298"/>
          <a:ext cx="6176964" cy="4533900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3088482">
                  <a:extLst>
                    <a:ext uri="{9D8B030D-6E8A-4147-A177-3AD203B41FA5}">
                      <a16:colId xmlns:a16="http://schemas.microsoft.com/office/drawing/2014/main" val="4058130964"/>
                    </a:ext>
                  </a:extLst>
                </a:gridCol>
                <a:gridCol w="3088482">
                  <a:extLst>
                    <a:ext uri="{9D8B030D-6E8A-4147-A177-3AD203B41FA5}">
                      <a16:colId xmlns:a16="http://schemas.microsoft.com/office/drawing/2014/main" val="3777730592"/>
                    </a:ext>
                  </a:extLst>
                </a:gridCol>
              </a:tblGrid>
              <a:tr h="9067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>
                          <a:latin typeface="+mn-lt"/>
                        </a:rPr>
                        <a:t>유동인구 데이터 </a:t>
                      </a:r>
                      <a:br>
                        <a:rPr lang="en-US" altLang="ko-KR" sz="2000" b="0">
                          <a:latin typeface="+mn-lt"/>
                        </a:rPr>
                      </a:br>
                      <a:r>
                        <a:rPr lang="en-US" altLang="ko-KR" sz="2000" b="0">
                          <a:latin typeface="+mn-lt"/>
                        </a:rPr>
                        <a:t>(</a:t>
                      </a:r>
                      <a:r>
                        <a:rPr lang="ko-KR" altLang="en-US" sz="2000" b="0">
                          <a:latin typeface="+mn-lt"/>
                        </a:rPr>
                        <a:t>서울 지역</a:t>
                      </a:r>
                      <a:r>
                        <a:rPr lang="en-US" altLang="ko-KR" sz="2000" b="0">
                          <a:latin typeface="+mn-lt"/>
                        </a:rPr>
                        <a:t>, 1</a:t>
                      </a:r>
                      <a:r>
                        <a:rPr lang="ko-KR" altLang="en-US" sz="2000" b="0">
                          <a:latin typeface="+mn-lt"/>
                        </a:rPr>
                        <a:t> </a:t>
                      </a:r>
                      <a:r>
                        <a:rPr lang="en-US" altLang="ko-KR" sz="2000" b="0">
                          <a:latin typeface="+mn-lt"/>
                        </a:rPr>
                        <a:t>~ 6</a:t>
                      </a:r>
                      <a:r>
                        <a:rPr lang="ko-KR" altLang="en-US" sz="2000" b="0">
                          <a:latin typeface="+mn-lt"/>
                        </a:rPr>
                        <a:t>월</a:t>
                      </a:r>
                      <a:r>
                        <a:rPr lang="en-US" altLang="ko-KR" sz="2000" b="0">
                          <a:latin typeface="+mn-lt"/>
                        </a:rPr>
                        <a:t>)</a:t>
                      </a:r>
                      <a:endParaRPr lang="ko-KR" altLang="en-US" sz="2000" b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>
                          <a:latin typeface="+mn-lt"/>
                        </a:rPr>
                        <a:t>데이터 패키지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63503118"/>
                  </a:ext>
                </a:extLst>
              </a:tr>
              <a:tr h="906780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2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코로나 확진자 정보</a:t>
                      </a:r>
                      <a:endParaRPr lang="ko-KR" altLang="en-US" sz="2000" b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>
                          <a:latin typeface="+mn-lt"/>
                        </a:rPr>
                        <a:t>데이터 패키지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77962756"/>
                  </a:ext>
                </a:extLst>
              </a:tr>
              <a:tr h="9067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>
                          <a:latin typeface="+mn-lt"/>
                        </a:rPr>
                        <a:t>검색 트렌드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>
                          <a:latin typeface="+mn-lt"/>
                        </a:rPr>
                        <a:t>데이터 패키지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66243925"/>
                  </a:ext>
                </a:extLst>
              </a:tr>
              <a:tr h="9067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>
                          <a:latin typeface="+mn-lt"/>
                        </a:rPr>
                        <a:t>인구밀도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>
                          <a:latin typeface="+mn-lt"/>
                        </a:rPr>
                        <a:t>서울시 열린 데이터 광장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18475028"/>
                  </a:ext>
                </a:extLst>
              </a:tr>
              <a:tr h="9067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>
                          <a:latin typeface="+mn-lt"/>
                        </a:rPr>
                        <a:t>서울시 지도 데이터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>
                          <a:latin typeface="+mn-lt"/>
                        </a:rPr>
                        <a:t>㈜지오서비스 </a:t>
                      </a:r>
                      <a:r>
                        <a:rPr lang="en-US" altLang="ko-KR" sz="2000" b="0">
                          <a:latin typeface="+mn-lt"/>
                        </a:rPr>
                        <a:t>GIS Developer</a:t>
                      </a:r>
                      <a:endParaRPr lang="ko-KR" altLang="en-US" sz="2000" b="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05477005"/>
                  </a:ext>
                </a:extLst>
              </a:tr>
            </a:tbl>
          </a:graphicData>
        </a:graphic>
      </p:graphicFrame>
      <p:pic>
        <p:nvPicPr>
          <p:cNvPr id="7172" name="Picture 4" descr="빅데이터(Big data) - YouTube">
            <a:extLst>
              <a:ext uri="{FF2B5EF4-FFF2-40B4-BE49-F238E27FC236}">
                <a16:creationId xmlns:a16="http://schemas.microsoft.com/office/drawing/2014/main" id="{8320E6E7-0EF7-44AA-BFD6-79EDB9204C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88" r="33063"/>
          <a:stretch/>
        </p:blipFill>
        <p:spPr bwMode="auto">
          <a:xfrm>
            <a:off x="0" y="-6920"/>
            <a:ext cx="4373546" cy="6862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4CF48D20-E3BA-4986-8760-4FF4BDE3A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9E57DC2-970A-4B3E-BB1C-7A09969E49DF}" type="slidenum">
              <a:rPr lang="en-US" altLang="ko-KR" noProof="0" smtClean="0"/>
              <a:t>5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7392238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0172F8-BC49-44DA-80B5-52E32FEF6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데이터 해석 과정 </a:t>
            </a:r>
            <a:r>
              <a:rPr lang="en-US" altLang="ko-KR" sz="2400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– </a:t>
            </a:r>
            <a:r>
              <a:rPr lang="ko-KR" altLang="en-US" sz="2400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유동인구 데이터</a:t>
            </a:r>
            <a:r>
              <a:rPr lang="en-US" altLang="ko-KR" sz="2400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 </a:t>
            </a:r>
            <a:endParaRPr lang="ko-KR" altLang="en-US"/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88BFFA1D-AA44-429A-B007-A5D74BF78D2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21487684"/>
              </p:ext>
            </p:extLst>
          </p:nvPr>
        </p:nvGraphicFramePr>
        <p:xfrm>
          <a:off x="1371598" y="2270759"/>
          <a:ext cx="9601202" cy="3679385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974135">
                  <a:extLst>
                    <a:ext uri="{9D8B030D-6E8A-4147-A177-3AD203B41FA5}">
                      <a16:colId xmlns:a16="http://schemas.microsoft.com/office/drawing/2014/main" val="1846735718"/>
                    </a:ext>
                  </a:extLst>
                </a:gridCol>
                <a:gridCol w="2974135">
                  <a:extLst>
                    <a:ext uri="{9D8B030D-6E8A-4147-A177-3AD203B41FA5}">
                      <a16:colId xmlns:a16="http://schemas.microsoft.com/office/drawing/2014/main" val="2125356799"/>
                    </a:ext>
                  </a:extLst>
                </a:gridCol>
                <a:gridCol w="3652932">
                  <a:extLst>
                    <a:ext uri="{9D8B030D-6E8A-4147-A177-3AD203B41FA5}">
                      <a16:colId xmlns:a16="http://schemas.microsoft.com/office/drawing/2014/main" val="2593521641"/>
                    </a:ext>
                  </a:extLst>
                </a:gridCol>
              </a:tblGrid>
              <a:tr h="6248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>
                          <a:solidFill>
                            <a:schemeClr val="tx1"/>
                          </a:solidFill>
                          <a:latin typeface="+mn-lt"/>
                        </a:rPr>
                        <a:t>Column Name</a:t>
                      </a:r>
                      <a:endParaRPr lang="ko-KR" altLang="en-US" sz="200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>
                          <a:solidFill>
                            <a:schemeClr val="tx1"/>
                          </a:solidFill>
                          <a:latin typeface="+mn-lt"/>
                        </a:rPr>
                        <a:t>포함하고 있는 데이터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>
                          <a:solidFill>
                            <a:schemeClr val="tx1"/>
                          </a:solidFill>
                          <a:latin typeface="+mn-lt"/>
                        </a:rPr>
                        <a:t>활용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45977616"/>
                  </a:ext>
                </a:extLst>
              </a:tr>
              <a:tr h="381818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400" b="0" i="0">
                          <a:effectLst/>
                          <a:latin typeface="+mn-lt"/>
                        </a:rPr>
                        <a:t>etl_dt </a:t>
                      </a:r>
                    </a:p>
                  </a:txBody>
                  <a:tcPr marT="22860" marB="22860"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ko-KR" altLang="en-US" sz="1400" b="0" i="0">
                          <a:effectLst/>
                          <a:latin typeface="+mn-lt"/>
                          <a:ea typeface="마루 부리 Beta" panose="020B0600000101010101" pitchFamily="50" charset="-127"/>
                        </a:rPr>
                        <a:t>데이터셋에 추가된 시간 </a:t>
                      </a:r>
                    </a:p>
                  </a:txBody>
                  <a:tcPr marT="22860" marB="22860"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ko-KR" altLang="en-US" sz="1400" b="0" i="0">
                          <a:effectLst/>
                          <a:latin typeface="+mn-lt"/>
                        </a:rPr>
                        <a:t>일괄 처리되어 있는 값이므로 필요없음</a:t>
                      </a:r>
                    </a:p>
                  </a:txBody>
                  <a:tcPr marT="22860" marB="22860" anchor="ctr"/>
                </a:tc>
                <a:extLst>
                  <a:ext uri="{0D108BD9-81ED-4DB2-BD59-A6C34878D82A}">
                    <a16:rowId xmlns:a16="http://schemas.microsoft.com/office/drawing/2014/main" val="3203853797"/>
                  </a:ext>
                </a:extLst>
              </a:tr>
              <a:tr h="381818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400" b="0" i="0">
                          <a:effectLst/>
                          <a:latin typeface="+mn-lt"/>
                        </a:rPr>
                        <a:t>base_ymd </a:t>
                      </a:r>
                    </a:p>
                  </a:txBody>
                  <a:tcPr marT="22860" marB="22860"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ko-KR" altLang="en-US" sz="1400" b="0" i="0">
                          <a:effectLst/>
                          <a:latin typeface="+mn-lt"/>
                        </a:rPr>
                        <a:t>기준 년 월 일 </a:t>
                      </a:r>
                    </a:p>
                  </a:txBody>
                  <a:tcPr marT="22860" marB="22860"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ko-KR" altLang="en-US" sz="1400" b="0" i="0">
                          <a:effectLst/>
                          <a:latin typeface="+mn-lt"/>
                        </a:rPr>
                        <a:t>월별</a:t>
                      </a:r>
                      <a:r>
                        <a:rPr lang="en-US" altLang="ko-KR" sz="1400" b="0" i="0">
                          <a:effectLst/>
                          <a:latin typeface="+mn-lt"/>
                        </a:rPr>
                        <a:t>, </a:t>
                      </a:r>
                      <a:r>
                        <a:rPr lang="ko-KR" altLang="en-US" sz="1400" b="0" i="0">
                          <a:effectLst/>
                          <a:latin typeface="+mn-lt"/>
                        </a:rPr>
                        <a:t>주별</a:t>
                      </a:r>
                      <a:r>
                        <a:rPr lang="en-US" altLang="ko-KR" sz="1400" b="0" i="0">
                          <a:effectLst/>
                          <a:latin typeface="+mn-lt"/>
                        </a:rPr>
                        <a:t>, </a:t>
                      </a:r>
                      <a:r>
                        <a:rPr lang="ko-KR" altLang="en-US" sz="1400" b="0" i="0">
                          <a:effectLst/>
                          <a:latin typeface="+mn-lt"/>
                        </a:rPr>
                        <a:t>일별 분류시 기준</a:t>
                      </a:r>
                    </a:p>
                  </a:txBody>
                  <a:tcPr marT="22860" marB="22860" anchor="ctr"/>
                </a:tc>
                <a:extLst>
                  <a:ext uri="{0D108BD9-81ED-4DB2-BD59-A6C34878D82A}">
                    <a16:rowId xmlns:a16="http://schemas.microsoft.com/office/drawing/2014/main" val="3362867284"/>
                  </a:ext>
                </a:extLst>
              </a:tr>
              <a:tr h="381818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400" b="0" i="0">
                          <a:effectLst/>
                          <a:latin typeface="+mn-lt"/>
                        </a:rPr>
                        <a:t>tmzon_se_code </a:t>
                      </a:r>
                    </a:p>
                  </a:txBody>
                  <a:tcPr marT="22860" marB="22860"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altLang="ko-KR" sz="1400" b="0" i="0">
                          <a:effectLst/>
                          <a:latin typeface="+mn-lt"/>
                        </a:rPr>
                        <a:t>24</a:t>
                      </a:r>
                      <a:r>
                        <a:rPr lang="ko-KR" altLang="en-US" sz="1400" b="0" i="0">
                          <a:effectLst/>
                          <a:latin typeface="+mn-lt"/>
                        </a:rPr>
                        <a:t>시간대 구분코드 </a:t>
                      </a:r>
                    </a:p>
                  </a:txBody>
                  <a:tcPr marT="22860" marB="22860"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altLang="ko-KR" sz="1400" b="0" i="0">
                          <a:effectLst/>
                          <a:latin typeface="+mn-lt"/>
                        </a:rPr>
                        <a:t>X</a:t>
                      </a:r>
                      <a:endParaRPr lang="ko-KR" altLang="en-US" sz="1400" b="0" i="0">
                        <a:effectLst/>
                        <a:latin typeface="+mn-lt"/>
                      </a:endParaRPr>
                    </a:p>
                  </a:txBody>
                  <a:tcPr marT="22860" marB="22860" anchor="ctr"/>
                </a:tc>
                <a:extLst>
                  <a:ext uri="{0D108BD9-81ED-4DB2-BD59-A6C34878D82A}">
                    <a16:rowId xmlns:a16="http://schemas.microsoft.com/office/drawing/2014/main" val="3342425807"/>
                  </a:ext>
                </a:extLst>
              </a:tr>
              <a:tr h="381818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400" b="0" i="0">
                          <a:effectLst/>
                          <a:latin typeface="+mn-lt"/>
                        </a:rPr>
                        <a:t>sexdstn_se_code </a:t>
                      </a:r>
                    </a:p>
                  </a:txBody>
                  <a:tcPr marT="22860" marB="22860"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ko-KR" altLang="en-US" sz="1400" b="0" i="0">
                          <a:effectLst/>
                          <a:latin typeface="+mn-lt"/>
                        </a:rPr>
                        <a:t>성별구분코드 </a:t>
                      </a:r>
                    </a:p>
                  </a:txBody>
                  <a:tcPr marT="22860" marB="2286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i="0">
                          <a:effectLst/>
                          <a:latin typeface="+mn-lt"/>
                        </a:rPr>
                        <a:t>성별 유동인구 추세 관측</a:t>
                      </a:r>
                      <a:endParaRPr lang="en-US" altLang="ko-KR" sz="1400" b="0" i="0">
                        <a:effectLst/>
                        <a:latin typeface="+mn-lt"/>
                      </a:endParaRPr>
                    </a:p>
                  </a:txBody>
                  <a:tcPr marT="22860" marB="22860" anchor="ctr"/>
                </a:tc>
                <a:extLst>
                  <a:ext uri="{0D108BD9-81ED-4DB2-BD59-A6C34878D82A}">
                    <a16:rowId xmlns:a16="http://schemas.microsoft.com/office/drawing/2014/main" val="1358786186"/>
                  </a:ext>
                </a:extLst>
              </a:tr>
              <a:tr h="381818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400" b="0" i="0">
                          <a:effectLst/>
                          <a:latin typeface="+mn-lt"/>
                        </a:rPr>
                        <a:t>agrde_se_code </a:t>
                      </a:r>
                    </a:p>
                  </a:txBody>
                  <a:tcPr marT="22860" marB="22860"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altLang="ko-KR" sz="1400" b="0" i="0">
                          <a:effectLst/>
                          <a:latin typeface="+mn-lt"/>
                        </a:rPr>
                        <a:t>5</a:t>
                      </a:r>
                      <a:r>
                        <a:rPr lang="ko-KR" altLang="en-US" sz="1400" b="0" i="0">
                          <a:effectLst/>
                          <a:latin typeface="+mn-lt"/>
                        </a:rPr>
                        <a:t>세단위 연령대 구분코드 </a:t>
                      </a:r>
                    </a:p>
                  </a:txBody>
                  <a:tcPr marT="22860" marB="22860"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ko-KR" altLang="en-US" sz="1400" b="0" i="0">
                          <a:effectLst/>
                          <a:latin typeface="+mn-lt"/>
                        </a:rPr>
                        <a:t>연령별 유동인구 추세 관측</a:t>
                      </a:r>
                      <a:endParaRPr lang="en-US" altLang="ko-KR" sz="1400" b="0" i="0">
                        <a:effectLst/>
                        <a:latin typeface="+mn-lt"/>
                      </a:endParaRPr>
                    </a:p>
                  </a:txBody>
                  <a:tcPr marT="22860" marB="22860" anchor="ctr"/>
                </a:tc>
                <a:extLst>
                  <a:ext uri="{0D108BD9-81ED-4DB2-BD59-A6C34878D82A}">
                    <a16:rowId xmlns:a16="http://schemas.microsoft.com/office/drawing/2014/main" val="2415165262"/>
                  </a:ext>
                </a:extLst>
              </a:tr>
              <a:tr h="381818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400" b="0" i="0">
                          <a:effectLst/>
                          <a:latin typeface="+mn-lt"/>
                        </a:rPr>
                        <a:t>adstrd_code </a:t>
                      </a:r>
                    </a:p>
                  </a:txBody>
                  <a:tcPr marT="22860" marB="22860"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ko-KR" altLang="en-US" sz="1400" b="0" i="0">
                          <a:effectLst/>
                          <a:latin typeface="+mn-lt"/>
                        </a:rPr>
                        <a:t>행정동 코드 </a:t>
                      </a:r>
                    </a:p>
                  </a:txBody>
                  <a:tcPr marT="22860" marB="22860"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ko-KR" altLang="en-US" sz="1400" b="0" i="0">
                          <a:effectLst/>
                          <a:latin typeface="+mn-lt"/>
                        </a:rPr>
                        <a:t>지역 구분시 행정동 코드를 매핑</a:t>
                      </a:r>
                    </a:p>
                  </a:txBody>
                  <a:tcPr marT="22860" marB="22860" anchor="ctr"/>
                </a:tc>
                <a:extLst>
                  <a:ext uri="{0D108BD9-81ED-4DB2-BD59-A6C34878D82A}">
                    <a16:rowId xmlns:a16="http://schemas.microsoft.com/office/drawing/2014/main" val="3720963601"/>
                  </a:ext>
                </a:extLst>
              </a:tr>
              <a:tr h="381818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400" b="0" i="0">
                          <a:effectLst/>
                          <a:latin typeface="+mn-lt"/>
                        </a:rPr>
                        <a:t>popltn_cascnt </a:t>
                      </a:r>
                    </a:p>
                  </a:txBody>
                  <a:tcPr marT="22860" marB="22860"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ko-KR" altLang="en-US" sz="1400" b="0" i="0">
                          <a:effectLst/>
                          <a:latin typeface="+mn-lt"/>
                        </a:rPr>
                        <a:t>유동인구 수 </a:t>
                      </a:r>
                    </a:p>
                  </a:txBody>
                  <a:tcPr marT="22860" marB="22860"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ko-KR" altLang="en-US" sz="1400" b="0" i="0">
                          <a:effectLst/>
                          <a:latin typeface="+mn-lt"/>
                        </a:rPr>
                        <a:t>유동인구</a:t>
                      </a:r>
                    </a:p>
                  </a:txBody>
                  <a:tcPr marT="22860" marB="22860" anchor="ctr"/>
                </a:tc>
                <a:extLst>
                  <a:ext uri="{0D108BD9-81ED-4DB2-BD59-A6C34878D82A}">
                    <a16:rowId xmlns:a16="http://schemas.microsoft.com/office/drawing/2014/main" val="770388836"/>
                  </a:ext>
                </a:extLst>
              </a:tr>
              <a:tr h="381818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400" b="0" i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etl_date </a:t>
                      </a:r>
                    </a:p>
                  </a:txBody>
                  <a:tcPr marT="22860" marB="2286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400" b="0" i="0">
                          <a:solidFill>
                            <a:srgbClr val="000000"/>
                          </a:solidFill>
                          <a:effectLst/>
                          <a:latin typeface="마루 부리 Beta" panose="020B0600000101010101" pitchFamily="50" charset="-127"/>
                          <a:ea typeface="마루 부리 Beta" panose="020B0600000101010101" pitchFamily="50" charset="-127"/>
                        </a:rPr>
                        <a:t>처리 일자</a:t>
                      </a:r>
                    </a:p>
                  </a:txBody>
                  <a:tcPr marT="22860" marB="2286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i="0">
                          <a:effectLst/>
                          <a:latin typeface="+mn-lt"/>
                        </a:rPr>
                        <a:t>일괄 처리되어 있는 값이므로 필요없음</a:t>
                      </a:r>
                    </a:p>
                  </a:txBody>
                  <a:tcPr marT="22860" marB="22860" anchor="ctr"/>
                </a:tc>
                <a:extLst>
                  <a:ext uri="{0D108BD9-81ED-4DB2-BD59-A6C34878D82A}">
                    <a16:rowId xmlns:a16="http://schemas.microsoft.com/office/drawing/2014/main" val="4173717049"/>
                  </a:ext>
                </a:extLst>
              </a:tr>
            </a:tbl>
          </a:graphicData>
        </a:graphic>
      </p:graphicFrame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5538EA9-567F-48DE-AFE7-0D9768D73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9E57DC2-970A-4B3E-BB1C-7A09969E49DF}" type="slidenum">
              <a:rPr lang="en-US" altLang="ko-KR" noProof="0" smtClean="0"/>
              <a:t>6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2232811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0172F8-BC49-44DA-80B5-52E32FEF6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데이터 해석 과정 </a:t>
            </a:r>
            <a:r>
              <a:rPr lang="en-US" altLang="ko-KR" sz="2400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– </a:t>
            </a:r>
            <a:r>
              <a:rPr lang="ko-KR" altLang="en-US" sz="2400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코로나 확진자 정보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7CB247E-BFA6-4D9C-A628-92C9F82244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9E57DC2-970A-4B3E-BB1C-7A09969E49DF}" type="slidenum">
              <a:rPr lang="en-US" altLang="ko-KR" noProof="0" smtClean="0"/>
              <a:t>7</a:t>
            </a:fld>
            <a:endParaRPr lang="ko-KR" altLang="en-US" noProof="0"/>
          </a:p>
        </p:txBody>
      </p:sp>
      <p:graphicFrame>
        <p:nvGraphicFramePr>
          <p:cNvPr id="10" name="표 10">
            <a:extLst>
              <a:ext uri="{FF2B5EF4-FFF2-40B4-BE49-F238E27FC236}">
                <a16:creationId xmlns:a16="http://schemas.microsoft.com/office/drawing/2014/main" id="{B45D8FD2-46B6-40BF-B8C1-73631874C1D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2091732"/>
              </p:ext>
            </p:extLst>
          </p:nvPr>
        </p:nvGraphicFramePr>
        <p:xfrm>
          <a:off x="1371600" y="1875692"/>
          <a:ext cx="9697428" cy="4401864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3232476">
                  <a:extLst>
                    <a:ext uri="{9D8B030D-6E8A-4147-A177-3AD203B41FA5}">
                      <a16:colId xmlns:a16="http://schemas.microsoft.com/office/drawing/2014/main" val="2099239647"/>
                    </a:ext>
                  </a:extLst>
                </a:gridCol>
                <a:gridCol w="3232476">
                  <a:extLst>
                    <a:ext uri="{9D8B030D-6E8A-4147-A177-3AD203B41FA5}">
                      <a16:colId xmlns:a16="http://schemas.microsoft.com/office/drawing/2014/main" val="489844555"/>
                    </a:ext>
                  </a:extLst>
                </a:gridCol>
                <a:gridCol w="3232476">
                  <a:extLst>
                    <a:ext uri="{9D8B030D-6E8A-4147-A177-3AD203B41FA5}">
                      <a16:colId xmlns:a16="http://schemas.microsoft.com/office/drawing/2014/main" val="1776503848"/>
                    </a:ext>
                  </a:extLst>
                </a:gridCol>
              </a:tblGrid>
              <a:tr h="3366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>
                          <a:solidFill>
                            <a:schemeClr val="tx1"/>
                          </a:solidFill>
                        </a:rPr>
                        <a:t>Column Name</a:t>
                      </a:r>
                      <a:endParaRPr lang="ko-KR" altLang="en-US" sz="200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>
                          <a:solidFill>
                            <a:schemeClr val="tx1"/>
                          </a:solidFill>
                        </a:rPr>
                        <a:t>포함하고 있는 데이터</a:t>
                      </a:r>
                      <a:endParaRPr lang="ko-KR" altLang="en-US" sz="200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>
                          <a:solidFill>
                            <a:schemeClr val="tx1"/>
                          </a:solidFill>
                        </a:rPr>
                        <a:t>활용</a:t>
                      </a:r>
                      <a:endParaRPr lang="ko-KR" altLang="en-US" sz="200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47781036"/>
                  </a:ext>
                </a:extLst>
              </a:tr>
              <a:tr h="286116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altLang="ko-KR" sz="1400" b="0">
                          <a:effectLst/>
                        </a:rPr>
                        <a:t>patient_id </a:t>
                      </a:r>
                      <a:endParaRPr lang="en-US" altLang="ko-KR" sz="1400" b="0" i="0">
                        <a:effectLst/>
                        <a:latin typeface="+mj-ea"/>
                        <a:ea typeface="+mj-ea"/>
                      </a:endParaRPr>
                    </a:p>
                  </a:txBody>
                  <a:tcPr marT="22860" marB="22860"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ko-KR" altLang="en-US" sz="1400" b="0">
                          <a:effectLst/>
                        </a:rPr>
                        <a:t>환자번호 </a:t>
                      </a:r>
                      <a:endParaRPr lang="ko-KR" altLang="en-US" sz="1400" b="0" i="0">
                        <a:effectLst/>
                        <a:latin typeface="+mj-ea"/>
                        <a:ea typeface="+mj-ea"/>
                      </a:endParaRPr>
                    </a:p>
                  </a:txBody>
                  <a:tcPr marT="22860" marB="2286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>
                          <a:effectLst/>
                          <a:latin typeface="+mn-lt"/>
                        </a:rPr>
                        <a:t>X</a:t>
                      </a:r>
                      <a:endParaRPr lang="ko-KR" altLang="en-US" sz="1400" b="0" i="0">
                        <a:effectLst/>
                        <a:latin typeface="+mn-lt"/>
                      </a:endParaRPr>
                    </a:p>
                  </a:txBody>
                  <a:tcPr marT="22860" marB="22860" anchor="ctr"/>
                </a:tc>
                <a:extLst>
                  <a:ext uri="{0D108BD9-81ED-4DB2-BD59-A6C34878D82A}">
                    <a16:rowId xmlns:a16="http://schemas.microsoft.com/office/drawing/2014/main" val="3744263976"/>
                  </a:ext>
                </a:extLst>
              </a:tr>
              <a:tr h="286116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400" b="0">
                          <a:effectLst/>
                        </a:rPr>
                        <a:t>sex </a:t>
                      </a:r>
                      <a:endParaRPr lang="en-US" sz="1400" b="0" i="0">
                        <a:effectLst/>
                        <a:latin typeface="+mj-ea"/>
                        <a:ea typeface="+mj-ea"/>
                      </a:endParaRPr>
                    </a:p>
                  </a:txBody>
                  <a:tcPr marT="22860" marB="22860"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ko-KR" altLang="en-US" sz="1400" b="0">
                          <a:effectLst/>
                        </a:rPr>
                        <a:t>성별 </a:t>
                      </a:r>
                      <a:endParaRPr lang="ko-KR" altLang="en-US" sz="1400" b="0" i="0">
                        <a:effectLst/>
                        <a:latin typeface="+mj-ea"/>
                        <a:ea typeface="+mj-ea"/>
                      </a:endParaRPr>
                    </a:p>
                  </a:txBody>
                  <a:tcPr marT="22860" marB="2286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>
                          <a:effectLst/>
                          <a:latin typeface="+mn-lt"/>
                        </a:rPr>
                        <a:t>X</a:t>
                      </a:r>
                      <a:endParaRPr lang="ko-KR" altLang="en-US" sz="1400" b="0" i="0">
                        <a:effectLst/>
                        <a:latin typeface="+mn-lt"/>
                      </a:endParaRPr>
                    </a:p>
                  </a:txBody>
                  <a:tcPr marT="22860" marB="22860" anchor="ctr"/>
                </a:tc>
                <a:extLst>
                  <a:ext uri="{0D108BD9-81ED-4DB2-BD59-A6C34878D82A}">
                    <a16:rowId xmlns:a16="http://schemas.microsoft.com/office/drawing/2014/main" val="2525975845"/>
                  </a:ext>
                </a:extLst>
              </a:tr>
              <a:tr h="286116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400" b="0">
                          <a:effectLst/>
                        </a:rPr>
                        <a:t>age </a:t>
                      </a:r>
                      <a:endParaRPr lang="en-US" sz="1400" b="0" i="0">
                        <a:effectLst/>
                        <a:latin typeface="+mj-ea"/>
                        <a:ea typeface="+mj-ea"/>
                      </a:endParaRPr>
                    </a:p>
                  </a:txBody>
                  <a:tcPr marT="22860" marB="22860"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ko-KR" altLang="en-US" sz="1400" b="0">
                          <a:effectLst/>
                        </a:rPr>
                        <a:t>연령대 </a:t>
                      </a:r>
                      <a:endParaRPr lang="ko-KR" altLang="en-US" sz="1400" b="0" i="0">
                        <a:effectLst/>
                        <a:latin typeface="+mj-ea"/>
                        <a:ea typeface="+mj-ea"/>
                      </a:endParaRPr>
                    </a:p>
                  </a:txBody>
                  <a:tcPr marT="22860" marB="2286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>
                          <a:effectLst/>
                          <a:latin typeface="+mn-lt"/>
                        </a:rPr>
                        <a:t>X</a:t>
                      </a:r>
                      <a:endParaRPr lang="ko-KR" altLang="en-US" sz="1400" b="0" i="0">
                        <a:effectLst/>
                        <a:latin typeface="+mn-lt"/>
                      </a:endParaRPr>
                    </a:p>
                  </a:txBody>
                  <a:tcPr marT="22860" marB="22860" anchor="ctr"/>
                </a:tc>
                <a:extLst>
                  <a:ext uri="{0D108BD9-81ED-4DB2-BD59-A6C34878D82A}">
                    <a16:rowId xmlns:a16="http://schemas.microsoft.com/office/drawing/2014/main" val="2548036234"/>
                  </a:ext>
                </a:extLst>
              </a:tr>
              <a:tr h="286116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400" b="0">
                          <a:effectLst/>
                        </a:rPr>
                        <a:t>country </a:t>
                      </a:r>
                      <a:endParaRPr lang="en-US" sz="1400" b="0" i="0">
                        <a:effectLst/>
                        <a:latin typeface="+mj-ea"/>
                        <a:ea typeface="+mj-ea"/>
                      </a:endParaRPr>
                    </a:p>
                  </a:txBody>
                  <a:tcPr marT="22860" marB="22860"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ko-KR" altLang="en-US" sz="1400" b="0">
                          <a:effectLst/>
                        </a:rPr>
                        <a:t>국적 </a:t>
                      </a:r>
                      <a:endParaRPr lang="ko-KR" altLang="en-US" sz="1400" b="0" i="0">
                        <a:effectLst/>
                        <a:latin typeface="+mj-ea"/>
                        <a:ea typeface="+mj-ea"/>
                      </a:endParaRPr>
                    </a:p>
                  </a:txBody>
                  <a:tcPr marT="22860" marB="2286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>
                          <a:effectLst/>
                          <a:latin typeface="+mn-lt"/>
                        </a:rPr>
                        <a:t>X</a:t>
                      </a:r>
                      <a:endParaRPr lang="ko-KR" altLang="en-US" sz="1400" b="0" i="0">
                        <a:effectLst/>
                        <a:latin typeface="+mn-lt"/>
                      </a:endParaRPr>
                    </a:p>
                  </a:txBody>
                  <a:tcPr marT="22860" marB="22860" anchor="ctr"/>
                </a:tc>
                <a:extLst>
                  <a:ext uri="{0D108BD9-81ED-4DB2-BD59-A6C34878D82A}">
                    <a16:rowId xmlns:a16="http://schemas.microsoft.com/office/drawing/2014/main" val="2580198787"/>
                  </a:ext>
                </a:extLst>
              </a:tr>
              <a:tr h="286116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400" b="0">
                          <a:effectLst/>
                        </a:rPr>
                        <a:t>province </a:t>
                      </a:r>
                      <a:endParaRPr lang="en-US" sz="1400" b="0" i="0">
                        <a:effectLst/>
                        <a:latin typeface="+mj-ea"/>
                        <a:ea typeface="+mj-ea"/>
                      </a:endParaRPr>
                    </a:p>
                  </a:txBody>
                  <a:tcPr marT="22860" marB="22860"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ko-KR" altLang="en-US" sz="1400" b="0">
                          <a:effectLst/>
                        </a:rPr>
                        <a:t>특별시</a:t>
                      </a:r>
                      <a:r>
                        <a:rPr lang="en-US" altLang="ko-KR" sz="1400" b="0">
                          <a:effectLst/>
                        </a:rPr>
                        <a:t>-</a:t>
                      </a:r>
                      <a:r>
                        <a:rPr lang="ko-KR" altLang="en-US" sz="1400" b="0">
                          <a:effectLst/>
                        </a:rPr>
                        <a:t>광역시</a:t>
                      </a:r>
                      <a:r>
                        <a:rPr lang="en-US" altLang="ko-KR" sz="1400" b="0">
                          <a:effectLst/>
                        </a:rPr>
                        <a:t>-</a:t>
                      </a:r>
                      <a:r>
                        <a:rPr lang="ko-KR" altLang="en-US" sz="1400" b="0">
                          <a:effectLst/>
                        </a:rPr>
                        <a:t>도 </a:t>
                      </a:r>
                      <a:endParaRPr lang="ko-KR" altLang="en-US" sz="1400" b="0" i="0">
                        <a:effectLst/>
                        <a:latin typeface="+mj-ea"/>
                        <a:ea typeface="+mj-ea"/>
                      </a:endParaRPr>
                    </a:p>
                  </a:txBody>
                  <a:tcPr marT="22860" marB="2286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i="0">
                          <a:effectLst/>
                          <a:latin typeface="+mn-lt"/>
                        </a:rPr>
                        <a:t>서울 지역만 추출할 때 활용</a:t>
                      </a:r>
                    </a:p>
                  </a:txBody>
                  <a:tcPr marT="22860" marB="22860" anchor="ctr"/>
                </a:tc>
                <a:extLst>
                  <a:ext uri="{0D108BD9-81ED-4DB2-BD59-A6C34878D82A}">
                    <a16:rowId xmlns:a16="http://schemas.microsoft.com/office/drawing/2014/main" val="3224020607"/>
                  </a:ext>
                </a:extLst>
              </a:tr>
              <a:tr h="286116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400" b="0">
                          <a:effectLst/>
                        </a:rPr>
                        <a:t>city </a:t>
                      </a:r>
                      <a:endParaRPr lang="en-US" sz="1400" b="0" i="0">
                        <a:effectLst/>
                        <a:latin typeface="+mj-ea"/>
                        <a:ea typeface="+mj-ea"/>
                      </a:endParaRPr>
                    </a:p>
                  </a:txBody>
                  <a:tcPr marT="22860" marB="22860"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ko-KR" altLang="en-US" sz="1400" b="0">
                          <a:effectLst/>
                        </a:rPr>
                        <a:t>시</a:t>
                      </a:r>
                      <a:r>
                        <a:rPr lang="en-US" altLang="ko-KR" sz="1400" b="0">
                          <a:effectLst/>
                        </a:rPr>
                        <a:t>-</a:t>
                      </a:r>
                      <a:r>
                        <a:rPr lang="ko-KR" altLang="en-US" sz="1400" b="0">
                          <a:effectLst/>
                        </a:rPr>
                        <a:t>군</a:t>
                      </a:r>
                      <a:r>
                        <a:rPr lang="en-US" altLang="ko-KR" sz="1400" b="0">
                          <a:effectLst/>
                        </a:rPr>
                        <a:t>-</a:t>
                      </a:r>
                      <a:r>
                        <a:rPr lang="ko-KR" altLang="en-US" sz="1400" b="0">
                          <a:effectLst/>
                        </a:rPr>
                        <a:t>구 </a:t>
                      </a:r>
                      <a:endParaRPr lang="ko-KR" altLang="en-US" sz="1400" b="0" i="0">
                        <a:effectLst/>
                        <a:latin typeface="+mj-ea"/>
                        <a:ea typeface="+mj-ea"/>
                      </a:endParaRPr>
                    </a:p>
                  </a:txBody>
                  <a:tcPr marT="22860" marB="22860"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ko-KR" altLang="en-US" sz="1400" b="0" i="0">
                          <a:effectLst/>
                          <a:latin typeface="+mj-ea"/>
                          <a:ea typeface="+mj-ea"/>
                        </a:rPr>
                        <a:t>서울의 자치구 구분시 활용</a:t>
                      </a:r>
                    </a:p>
                  </a:txBody>
                  <a:tcPr marT="22860" marB="22860" anchor="ctr"/>
                </a:tc>
                <a:extLst>
                  <a:ext uri="{0D108BD9-81ED-4DB2-BD59-A6C34878D82A}">
                    <a16:rowId xmlns:a16="http://schemas.microsoft.com/office/drawing/2014/main" val="2765235523"/>
                  </a:ext>
                </a:extLst>
              </a:tr>
              <a:tr h="286116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400" b="0">
                          <a:effectLst/>
                        </a:rPr>
                        <a:t>infection_case </a:t>
                      </a:r>
                      <a:endParaRPr lang="en-US" sz="1400" b="0" i="0">
                        <a:effectLst/>
                        <a:latin typeface="+mj-ea"/>
                        <a:ea typeface="+mj-ea"/>
                      </a:endParaRPr>
                    </a:p>
                  </a:txBody>
                  <a:tcPr marT="22860" marB="22860"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ko-KR" altLang="en-US" sz="1400" b="0">
                          <a:effectLst/>
                        </a:rPr>
                        <a:t>감염 케이스 </a:t>
                      </a:r>
                      <a:endParaRPr lang="ko-KR" altLang="en-US" sz="1400" b="0" i="0">
                        <a:effectLst/>
                        <a:latin typeface="+mj-ea"/>
                        <a:ea typeface="+mj-ea"/>
                      </a:endParaRPr>
                    </a:p>
                  </a:txBody>
                  <a:tcPr marT="22860" marB="2286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>
                          <a:effectLst/>
                          <a:latin typeface="+mn-lt"/>
                        </a:rPr>
                        <a:t>X</a:t>
                      </a:r>
                      <a:endParaRPr lang="ko-KR" altLang="en-US" sz="1400" b="0" i="0">
                        <a:effectLst/>
                        <a:latin typeface="+mn-lt"/>
                      </a:endParaRPr>
                    </a:p>
                  </a:txBody>
                  <a:tcPr marT="22860" marB="22860" anchor="ctr"/>
                </a:tc>
                <a:extLst>
                  <a:ext uri="{0D108BD9-81ED-4DB2-BD59-A6C34878D82A}">
                    <a16:rowId xmlns:a16="http://schemas.microsoft.com/office/drawing/2014/main" val="2165621412"/>
                  </a:ext>
                </a:extLst>
              </a:tr>
              <a:tr h="286116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400" b="0">
                          <a:effectLst/>
                        </a:rPr>
                        <a:t>infected_by </a:t>
                      </a:r>
                      <a:endParaRPr lang="en-US" sz="1400" b="0" i="0">
                        <a:effectLst/>
                        <a:latin typeface="+mj-ea"/>
                        <a:ea typeface="+mj-ea"/>
                      </a:endParaRPr>
                    </a:p>
                  </a:txBody>
                  <a:tcPr marT="22860" marB="22860"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ko-KR" altLang="en-US" sz="1400" b="0">
                          <a:effectLst/>
                        </a:rPr>
                        <a:t>감염원 </a:t>
                      </a:r>
                      <a:endParaRPr lang="ko-KR" altLang="en-US" sz="1400" b="0" i="0">
                        <a:effectLst/>
                        <a:latin typeface="+mj-ea"/>
                        <a:ea typeface="+mj-ea"/>
                      </a:endParaRPr>
                    </a:p>
                  </a:txBody>
                  <a:tcPr marT="22860" marB="2286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>
                          <a:effectLst/>
                          <a:latin typeface="+mn-lt"/>
                        </a:rPr>
                        <a:t>X</a:t>
                      </a:r>
                      <a:endParaRPr lang="ko-KR" altLang="en-US" sz="1400" b="0" i="0">
                        <a:effectLst/>
                        <a:latin typeface="+mn-lt"/>
                      </a:endParaRPr>
                    </a:p>
                  </a:txBody>
                  <a:tcPr marT="22860" marB="22860" anchor="ctr"/>
                </a:tc>
                <a:extLst>
                  <a:ext uri="{0D108BD9-81ED-4DB2-BD59-A6C34878D82A}">
                    <a16:rowId xmlns:a16="http://schemas.microsoft.com/office/drawing/2014/main" val="2590866041"/>
                  </a:ext>
                </a:extLst>
              </a:tr>
              <a:tr h="286116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400" b="0">
                          <a:effectLst/>
                        </a:rPr>
                        <a:t>contact_number </a:t>
                      </a:r>
                      <a:endParaRPr lang="en-US" sz="1400" b="0" i="0">
                        <a:effectLst/>
                        <a:latin typeface="+mj-ea"/>
                        <a:ea typeface="+mj-ea"/>
                      </a:endParaRPr>
                    </a:p>
                  </a:txBody>
                  <a:tcPr marT="22860" marB="22860"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ko-KR" altLang="en-US" sz="1400" b="0">
                          <a:effectLst/>
                        </a:rPr>
                        <a:t>접촉자수 </a:t>
                      </a:r>
                      <a:endParaRPr lang="ko-KR" altLang="en-US" sz="1400" b="0" i="0">
                        <a:effectLst/>
                        <a:latin typeface="+mj-ea"/>
                        <a:ea typeface="+mj-ea"/>
                      </a:endParaRPr>
                    </a:p>
                  </a:txBody>
                  <a:tcPr marT="22860" marB="2286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i="0" kern="1200">
                          <a:solidFill>
                            <a:schemeClr val="dk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결측 값이 많아 활용하기 어려움</a:t>
                      </a:r>
                    </a:p>
                  </a:txBody>
                  <a:tcPr marT="22860" marB="22860" anchor="ctr"/>
                </a:tc>
                <a:extLst>
                  <a:ext uri="{0D108BD9-81ED-4DB2-BD59-A6C34878D82A}">
                    <a16:rowId xmlns:a16="http://schemas.microsoft.com/office/drawing/2014/main" val="36432402"/>
                  </a:ext>
                </a:extLst>
              </a:tr>
              <a:tr h="286116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400" b="0">
                          <a:effectLst/>
                        </a:rPr>
                        <a:t>symptom_onset_date </a:t>
                      </a:r>
                      <a:endParaRPr lang="en-US" sz="1400" b="0" i="0">
                        <a:effectLst/>
                        <a:latin typeface="+mj-ea"/>
                        <a:ea typeface="+mj-ea"/>
                      </a:endParaRPr>
                    </a:p>
                  </a:txBody>
                  <a:tcPr marT="22860" marB="22860"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ko-KR" altLang="en-US" sz="1400" b="0">
                          <a:effectLst/>
                        </a:rPr>
                        <a:t>증상발현날짜 </a:t>
                      </a:r>
                      <a:endParaRPr lang="ko-KR" altLang="en-US" sz="1400" b="0" i="0">
                        <a:effectLst/>
                        <a:latin typeface="+mj-ea"/>
                        <a:ea typeface="+mj-ea"/>
                      </a:endParaRPr>
                    </a:p>
                  </a:txBody>
                  <a:tcPr marT="22860" marB="2286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i="0" kern="1200">
                          <a:solidFill>
                            <a:schemeClr val="dk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결측 값이 많아 활용하기 어려움</a:t>
                      </a:r>
                    </a:p>
                  </a:txBody>
                  <a:tcPr marT="22860" marB="22860" anchor="ctr"/>
                </a:tc>
                <a:extLst>
                  <a:ext uri="{0D108BD9-81ED-4DB2-BD59-A6C34878D82A}">
                    <a16:rowId xmlns:a16="http://schemas.microsoft.com/office/drawing/2014/main" val="194467107"/>
                  </a:ext>
                </a:extLst>
              </a:tr>
              <a:tr h="286116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400" b="0">
                          <a:effectLst/>
                        </a:rPr>
                        <a:t>confirmed_date </a:t>
                      </a:r>
                      <a:endParaRPr lang="en-US" sz="1400" b="0" i="0">
                        <a:effectLst/>
                        <a:latin typeface="+mj-ea"/>
                        <a:ea typeface="+mj-ea"/>
                      </a:endParaRPr>
                    </a:p>
                  </a:txBody>
                  <a:tcPr marT="22860" marB="22860"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ko-KR" altLang="en-US" sz="1400" b="0">
                          <a:effectLst/>
                        </a:rPr>
                        <a:t>확진날짜 </a:t>
                      </a:r>
                      <a:endParaRPr lang="ko-KR" altLang="en-US" sz="1400" b="0" i="0">
                        <a:effectLst/>
                        <a:latin typeface="+mj-ea"/>
                        <a:ea typeface="+mj-ea"/>
                      </a:endParaRPr>
                    </a:p>
                  </a:txBody>
                  <a:tcPr marT="22860" marB="22860"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ko-KR" altLang="en-US" sz="1400" b="0" i="0">
                          <a:effectLst/>
                          <a:latin typeface="+mj-ea"/>
                          <a:ea typeface="+mj-ea"/>
                        </a:rPr>
                        <a:t>결측 값이 많아 활용하기 어려움</a:t>
                      </a:r>
                    </a:p>
                  </a:txBody>
                  <a:tcPr marT="22860" marB="22860" anchor="ctr"/>
                </a:tc>
                <a:extLst>
                  <a:ext uri="{0D108BD9-81ED-4DB2-BD59-A6C34878D82A}">
                    <a16:rowId xmlns:a16="http://schemas.microsoft.com/office/drawing/2014/main" val="3782812843"/>
                  </a:ext>
                </a:extLst>
              </a:tr>
              <a:tr h="286116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400" b="0">
                          <a:effectLst/>
                        </a:rPr>
                        <a:t>release_date </a:t>
                      </a:r>
                      <a:endParaRPr lang="en-US" sz="1400" b="0" i="0">
                        <a:effectLst/>
                        <a:latin typeface="+mj-ea"/>
                        <a:ea typeface="+mj-ea"/>
                      </a:endParaRPr>
                    </a:p>
                  </a:txBody>
                  <a:tcPr marT="22860" marB="22860"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ko-KR" altLang="en-US" sz="1400" b="0">
                          <a:effectLst/>
                        </a:rPr>
                        <a:t>완치날짜 </a:t>
                      </a:r>
                      <a:endParaRPr lang="ko-KR" altLang="en-US" sz="1400" b="0" i="0">
                        <a:effectLst/>
                        <a:latin typeface="+mj-ea"/>
                        <a:ea typeface="+mj-ea"/>
                      </a:endParaRPr>
                    </a:p>
                  </a:txBody>
                  <a:tcPr marT="22860" marB="2286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i="0" kern="1200">
                          <a:solidFill>
                            <a:schemeClr val="dk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결측 값이 많아 활용하기 어려움</a:t>
                      </a:r>
                    </a:p>
                  </a:txBody>
                  <a:tcPr marT="22860" marB="22860" anchor="ctr"/>
                </a:tc>
                <a:extLst>
                  <a:ext uri="{0D108BD9-81ED-4DB2-BD59-A6C34878D82A}">
                    <a16:rowId xmlns:a16="http://schemas.microsoft.com/office/drawing/2014/main" val="1025162003"/>
                  </a:ext>
                </a:extLst>
              </a:tr>
              <a:tr h="286116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400" b="0">
                          <a:effectLst/>
                        </a:rPr>
                        <a:t>deceased_date </a:t>
                      </a:r>
                      <a:endParaRPr lang="en-US" sz="1400" b="0" i="0">
                        <a:effectLst/>
                        <a:latin typeface="+mj-ea"/>
                        <a:ea typeface="+mj-ea"/>
                      </a:endParaRPr>
                    </a:p>
                  </a:txBody>
                  <a:tcPr marT="22860" marB="22860"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ko-KR" altLang="en-US" sz="1400" b="0">
                          <a:effectLst/>
                        </a:rPr>
                        <a:t>사망날짜 </a:t>
                      </a:r>
                      <a:endParaRPr lang="ko-KR" altLang="en-US" sz="1400" b="0" i="0">
                        <a:effectLst/>
                        <a:latin typeface="+mj-ea"/>
                        <a:ea typeface="+mj-ea"/>
                      </a:endParaRPr>
                    </a:p>
                  </a:txBody>
                  <a:tcPr marT="22860" marB="2286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i="0" kern="1200">
                          <a:solidFill>
                            <a:schemeClr val="dk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결측 값이 많아 활용하기 어려움</a:t>
                      </a:r>
                    </a:p>
                  </a:txBody>
                  <a:tcPr marT="22860" marB="22860" anchor="ctr"/>
                </a:tc>
                <a:extLst>
                  <a:ext uri="{0D108BD9-81ED-4DB2-BD59-A6C34878D82A}">
                    <a16:rowId xmlns:a16="http://schemas.microsoft.com/office/drawing/2014/main" val="2596809024"/>
                  </a:ext>
                </a:extLst>
              </a:tr>
              <a:tr h="286116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400" b="0">
                          <a:solidFill>
                            <a:srgbClr val="000000"/>
                          </a:solidFill>
                          <a:effectLst/>
                        </a:rPr>
                        <a:t>state </a:t>
                      </a:r>
                      <a:endParaRPr lang="en-US" sz="1400" b="0" i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T="22860" marB="22860"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ko-KR" altLang="en-US" sz="1400" b="0">
                          <a:solidFill>
                            <a:srgbClr val="000000"/>
                          </a:solidFill>
                          <a:effectLst/>
                        </a:rPr>
                        <a:t>상태 </a:t>
                      </a:r>
                      <a:endParaRPr lang="ko-KR" altLang="en-US" sz="1400" b="0" i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T="22860" marB="2286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i="0" kern="1200">
                          <a:solidFill>
                            <a:schemeClr val="dk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결측 값이 많아 활용하기 어려움</a:t>
                      </a:r>
                    </a:p>
                  </a:txBody>
                  <a:tcPr marT="22860" marB="22860" anchor="ctr"/>
                </a:tc>
                <a:extLst>
                  <a:ext uri="{0D108BD9-81ED-4DB2-BD59-A6C34878D82A}">
                    <a16:rowId xmlns:a16="http://schemas.microsoft.com/office/drawing/2014/main" val="36414916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26947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0172F8-BC49-44DA-80B5-52E32FEF6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데이터 해석 과정 </a:t>
            </a:r>
            <a:r>
              <a:rPr lang="en-US" altLang="ko-KR" sz="2400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– </a:t>
            </a:r>
            <a:r>
              <a:rPr lang="ko-KR" altLang="en-US" sz="2400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검색 트렌드</a:t>
            </a:r>
            <a:endParaRPr lang="ko-KR" altLang="en-US"/>
          </a:p>
        </p:txBody>
      </p:sp>
      <p:graphicFrame>
        <p:nvGraphicFramePr>
          <p:cNvPr id="6" name="표 6">
            <a:extLst>
              <a:ext uri="{FF2B5EF4-FFF2-40B4-BE49-F238E27FC236}">
                <a16:creationId xmlns:a16="http://schemas.microsoft.com/office/drawing/2014/main" id="{CF96F9D7-BD78-4829-B0D8-27E49AA4B90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9251261"/>
              </p:ext>
            </p:extLst>
          </p:nvPr>
        </p:nvGraphicFramePr>
        <p:xfrm>
          <a:off x="1371600" y="2286000"/>
          <a:ext cx="9601200" cy="38862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3200400">
                  <a:extLst>
                    <a:ext uri="{9D8B030D-6E8A-4147-A177-3AD203B41FA5}">
                      <a16:colId xmlns:a16="http://schemas.microsoft.com/office/drawing/2014/main" val="1923824155"/>
                    </a:ext>
                  </a:extLst>
                </a:gridCol>
                <a:gridCol w="3200400">
                  <a:extLst>
                    <a:ext uri="{9D8B030D-6E8A-4147-A177-3AD203B41FA5}">
                      <a16:colId xmlns:a16="http://schemas.microsoft.com/office/drawing/2014/main" val="3158366377"/>
                    </a:ext>
                  </a:extLst>
                </a:gridCol>
                <a:gridCol w="3200400">
                  <a:extLst>
                    <a:ext uri="{9D8B030D-6E8A-4147-A177-3AD203B41FA5}">
                      <a16:colId xmlns:a16="http://schemas.microsoft.com/office/drawing/2014/main" val="2420081285"/>
                    </a:ext>
                  </a:extLst>
                </a:gridCol>
              </a:tblGrid>
              <a:tr h="6477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>
                          <a:solidFill>
                            <a:schemeClr val="tx1"/>
                          </a:solidFill>
                        </a:rPr>
                        <a:t>Column Name</a:t>
                      </a:r>
                      <a:endParaRPr lang="ko-KR" altLang="en-US" sz="200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>
                          <a:solidFill>
                            <a:schemeClr val="tx1"/>
                          </a:solidFill>
                        </a:rPr>
                        <a:t>포함하고 있는 데이터</a:t>
                      </a:r>
                      <a:endParaRPr lang="ko-KR" altLang="en-US" sz="200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>
                          <a:solidFill>
                            <a:schemeClr val="tx1"/>
                          </a:solidFill>
                        </a:rPr>
                        <a:t>활용</a:t>
                      </a:r>
                      <a:endParaRPr lang="ko-KR" altLang="en-US" sz="200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07526090"/>
                  </a:ext>
                </a:extLst>
              </a:tr>
              <a:tr h="647700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altLang="ko-KR" sz="1400" b="0" i="0"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date </a:t>
                      </a:r>
                      <a:endParaRPr lang="en-US" altLang="ko-KR" sz="2400" b="0" i="0">
                        <a:effectLst/>
                        <a:latin typeface="+mn-lt"/>
                      </a:endParaRPr>
                    </a:p>
                  </a:txBody>
                  <a:tcPr marT="22860" marB="22860"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ko-KR" altLang="en-US" sz="1400" b="0" i="0">
                          <a:effectLst/>
                          <a:latin typeface="마루 부리 Beta" panose="020B0600000101010101" pitchFamily="50" charset="-127"/>
                          <a:ea typeface="마루 부리 Beta" panose="020B0600000101010101" pitchFamily="50" charset="-127"/>
                        </a:rPr>
                        <a:t>날짜 </a:t>
                      </a:r>
                      <a:endParaRPr lang="ko-KR" altLang="en-US" sz="2400" b="0" i="0">
                        <a:effectLst/>
                        <a:latin typeface="마루 부리 Beta" panose="020B0600000101010101" pitchFamily="50" charset="-127"/>
                        <a:ea typeface="마루 부리 Beta" panose="020B0600000101010101" pitchFamily="50" charset="-127"/>
                      </a:endParaRPr>
                    </a:p>
                  </a:txBody>
                  <a:tcPr marT="22860" marB="22860"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altLang="ko-KR" sz="1400" b="0" i="0">
                          <a:effectLst/>
                          <a:latin typeface="+mj-lt"/>
                        </a:rPr>
                        <a:t>16</a:t>
                      </a:r>
                      <a:r>
                        <a:rPr lang="ko-KR" altLang="en-US" sz="1400" b="0" i="0">
                          <a:effectLst/>
                          <a:latin typeface="+mj-lt"/>
                        </a:rPr>
                        <a:t>년 </a:t>
                      </a:r>
                      <a:r>
                        <a:rPr lang="en-US" altLang="ko-KR" sz="1400" b="0" i="0">
                          <a:effectLst/>
                          <a:latin typeface="+mj-lt"/>
                        </a:rPr>
                        <a:t>1</a:t>
                      </a:r>
                      <a:r>
                        <a:rPr lang="ko-KR" altLang="en-US" sz="1400" b="0" i="0">
                          <a:effectLst/>
                          <a:latin typeface="+mj-lt"/>
                        </a:rPr>
                        <a:t>월 </a:t>
                      </a:r>
                      <a:r>
                        <a:rPr lang="en-US" altLang="ko-KR" sz="1400" b="0" i="0">
                          <a:effectLst/>
                          <a:latin typeface="+mj-lt"/>
                        </a:rPr>
                        <a:t>1</a:t>
                      </a:r>
                      <a:r>
                        <a:rPr lang="ko-KR" altLang="en-US" sz="1400" b="0" i="0">
                          <a:effectLst/>
                          <a:latin typeface="+mj-lt"/>
                        </a:rPr>
                        <a:t>일 </a:t>
                      </a:r>
                      <a:r>
                        <a:rPr lang="en-US" altLang="ko-KR" sz="1400" b="0" i="0">
                          <a:effectLst/>
                          <a:latin typeface="+mj-lt"/>
                        </a:rPr>
                        <a:t>~ 20</a:t>
                      </a:r>
                      <a:r>
                        <a:rPr lang="ko-KR" altLang="en-US" sz="1400" b="0" i="0">
                          <a:effectLst/>
                          <a:latin typeface="+mj-lt"/>
                        </a:rPr>
                        <a:t>년 </a:t>
                      </a:r>
                      <a:r>
                        <a:rPr lang="en-US" altLang="ko-KR" sz="1400" b="0" i="0">
                          <a:effectLst/>
                          <a:latin typeface="+mj-lt"/>
                        </a:rPr>
                        <a:t>6</a:t>
                      </a:r>
                      <a:r>
                        <a:rPr lang="ko-KR" altLang="en-US" sz="1400" b="0" i="0">
                          <a:effectLst/>
                          <a:latin typeface="+mj-lt"/>
                        </a:rPr>
                        <a:t>월 </a:t>
                      </a:r>
                      <a:r>
                        <a:rPr lang="en-US" altLang="ko-KR" sz="1400" b="0" i="0">
                          <a:effectLst/>
                          <a:latin typeface="+mj-lt"/>
                        </a:rPr>
                        <a:t>29</a:t>
                      </a:r>
                      <a:r>
                        <a:rPr lang="ko-KR" altLang="en-US" sz="1400" b="0" i="0">
                          <a:effectLst/>
                          <a:latin typeface="+mj-lt"/>
                        </a:rPr>
                        <a:t>일</a:t>
                      </a:r>
                      <a:r>
                        <a:rPr lang="en-US" altLang="ko-KR" sz="1400" b="0" i="0">
                          <a:effectLst/>
                          <a:latin typeface="+mj-lt"/>
                        </a:rPr>
                        <a:t>, </a:t>
                      </a:r>
                      <a:r>
                        <a:rPr lang="ko-KR" altLang="en-US" sz="1400" b="0" i="0">
                          <a:effectLst/>
                          <a:latin typeface="+mj-lt"/>
                        </a:rPr>
                        <a:t> 기준 값</a:t>
                      </a:r>
                    </a:p>
                  </a:txBody>
                  <a:tcPr marT="22860" marB="22860" anchor="ctr"/>
                </a:tc>
                <a:extLst>
                  <a:ext uri="{0D108BD9-81ED-4DB2-BD59-A6C34878D82A}">
                    <a16:rowId xmlns:a16="http://schemas.microsoft.com/office/drawing/2014/main" val="41570203"/>
                  </a:ext>
                </a:extLst>
              </a:tr>
              <a:tr h="647700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altLang="ko-KR" sz="1400" b="0" i="0"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cold </a:t>
                      </a:r>
                      <a:endParaRPr lang="en-US" altLang="ko-KR" sz="2400" b="0" i="0">
                        <a:effectLst/>
                        <a:latin typeface="+mn-lt"/>
                      </a:endParaRPr>
                    </a:p>
                  </a:txBody>
                  <a:tcPr marT="22860" marB="22860"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ko-KR" altLang="en-US" sz="1400" b="0" i="0">
                          <a:effectLst/>
                          <a:latin typeface="마루 부리 Beta" panose="020B0600000101010101" pitchFamily="50" charset="-127"/>
                          <a:ea typeface="마루 부리 Beta" panose="020B0600000101010101" pitchFamily="50" charset="-127"/>
                        </a:rPr>
                        <a:t>감기</a:t>
                      </a:r>
                      <a:r>
                        <a:rPr lang="en-US" altLang="ko-KR" sz="1400" b="0" i="0">
                          <a:effectLst/>
                          <a:latin typeface="마루 부리 Beta" panose="020B0600000101010101" pitchFamily="50" charset="-127"/>
                          <a:ea typeface="마루 부리 Beta" panose="020B0600000101010101" pitchFamily="50" charset="-127"/>
                        </a:rPr>
                        <a:t> </a:t>
                      </a:r>
                      <a:r>
                        <a:rPr lang="ko-KR" altLang="en-US" sz="1400" b="0" i="0">
                          <a:effectLst/>
                          <a:latin typeface="마루 부리 Beta" panose="020B0600000101010101" pitchFamily="50" charset="-127"/>
                          <a:ea typeface="마루 부리 Beta" panose="020B0600000101010101" pitchFamily="50" charset="-127"/>
                        </a:rPr>
                        <a:t>검색 비율</a:t>
                      </a:r>
                      <a:endParaRPr lang="ko-KR" altLang="en-US" sz="2400" b="0" i="0">
                        <a:effectLst/>
                        <a:latin typeface="마루 부리 Beta" panose="020B0600000101010101" pitchFamily="50" charset="-127"/>
                        <a:ea typeface="마루 부리 Beta" panose="020B0600000101010101" pitchFamily="50" charset="-127"/>
                      </a:endParaRPr>
                    </a:p>
                  </a:txBody>
                  <a:tcPr marT="22860" marB="22860"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ko-KR" altLang="en-US" sz="1400" b="0" i="0">
                          <a:effectLst/>
                          <a:latin typeface="+mj-lt"/>
                        </a:rPr>
                        <a:t>사람들의 관심도를 알 수 있음</a:t>
                      </a:r>
                    </a:p>
                  </a:txBody>
                  <a:tcPr marT="22860" marB="22860" anchor="ctr"/>
                </a:tc>
                <a:extLst>
                  <a:ext uri="{0D108BD9-81ED-4DB2-BD59-A6C34878D82A}">
                    <a16:rowId xmlns:a16="http://schemas.microsoft.com/office/drawing/2014/main" val="3180030005"/>
                  </a:ext>
                </a:extLst>
              </a:tr>
              <a:tr h="647700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altLang="ko-KR" sz="1400" b="0" i="0"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flu </a:t>
                      </a:r>
                      <a:endParaRPr lang="en-US" altLang="ko-KR" sz="2400" b="0" i="0">
                        <a:effectLst/>
                        <a:latin typeface="+mn-lt"/>
                      </a:endParaRPr>
                    </a:p>
                  </a:txBody>
                  <a:tcPr marT="22860" marB="22860"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ko-KR" altLang="en-US" sz="1400" b="0" i="0">
                          <a:effectLst/>
                          <a:latin typeface="마루 부리 Beta" panose="020B0600000101010101" pitchFamily="50" charset="-127"/>
                          <a:ea typeface="마루 부리 Beta" panose="020B0600000101010101" pitchFamily="50" charset="-127"/>
                        </a:rPr>
                        <a:t>독감</a:t>
                      </a:r>
                      <a:r>
                        <a:rPr lang="en-US" altLang="ko-KR" sz="1400" b="0" i="0">
                          <a:effectLst/>
                          <a:latin typeface="마루 부리 Beta" panose="020B0600000101010101" pitchFamily="50" charset="-127"/>
                          <a:ea typeface="마루 부리 Beta" panose="020B0600000101010101" pitchFamily="50" charset="-127"/>
                        </a:rPr>
                        <a:t> </a:t>
                      </a:r>
                      <a:r>
                        <a:rPr lang="ko-KR" altLang="en-US" sz="1400" b="0" i="0">
                          <a:effectLst/>
                          <a:latin typeface="마루 부리 Beta" panose="020B0600000101010101" pitchFamily="50" charset="-127"/>
                          <a:ea typeface="마루 부리 Beta" panose="020B0600000101010101" pitchFamily="50" charset="-127"/>
                        </a:rPr>
                        <a:t>검색 비율</a:t>
                      </a:r>
                      <a:endParaRPr lang="ko-KR" altLang="en-US" sz="2400" b="0" i="0">
                        <a:effectLst/>
                        <a:latin typeface="마루 부리 Beta" panose="020B0600000101010101" pitchFamily="50" charset="-127"/>
                        <a:ea typeface="마루 부리 Beta" panose="020B0600000101010101" pitchFamily="50" charset="-127"/>
                      </a:endParaRPr>
                    </a:p>
                  </a:txBody>
                  <a:tcPr marT="22860" marB="2286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사람들의 관심도를 알 수 있음</a:t>
                      </a:r>
                    </a:p>
                  </a:txBody>
                  <a:tcPr marT="22860" marB="22860" anchor="ctr"/>
                </a:tc>
                <a:extLst>
                  <a:ext uri="{0D108BD9-81ED-4DB2-BD59-A6C34878D82A}">
                    <a16:rowId xmlns:a16="http://schemas.microsoft.com/office/drawing/2014/main" val="3930138530"/>
                  </a:ext>
                </a:extLst>
              </a:tr>
              <a:tr h="647700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altLang="ko-KR" sz="1400" b="0" i="0"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pneumonia </a:t>
                      </a:r>
                      <a:endParaRPr lang="en-US" altLang="ko-KR" sz="2400" b="0" i="0">
                        <a:effectLst/>
                        <a:latin typeface="+mn-lt"/>
                      </a:endParaRPr>
                    </a:p>
                  </a:txBody>
                  <a:tcPr marT="22860" marB="22860"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ko-KR" altLang="en-US" sz="1400" b="0" i="0">
                          <a:effectLst/>
                          <a:latin typeface="마루 부리 Beta" panose="020B0600000101010101" pitchFamily="50" charset="-127"/>
                          <a:ea typeface="마루 부리 Beta" panose="020B0600000101010101" pitchFamily="50" charset="-127"/>
                        </a:rPr>
                        <a:t>폐렴 검색 비율</a:t>
                      </a:r>
                      <a:endParaRPr lang="ko-KR" altLang="en-US" sz="2400" b="0" i="0">
                        <a:effectLst/>
                        <a:latin typeface="마루 부리 Beta" panose="020B0600000101010101" pitchFamily="50" charset="-127"/>
                        <a:ea typeface="마루 부리 Beta" panose="020B0600000101010101" pitchFamily="50" charset="-127"/>
                      </a:endParaRPr>
                    </a:p>
                  </a:txBody>
                  <a:tcPr marT="22860" marB="2286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사람들의 관심도를 알 수 있음</a:t>
                      </a:r>
                    </a:p>
                  </a:txBody>
                  <a:tcPr marT="22860" marB="22860" anchor="ctr"/>
                </a:tc>
                <a:extLst>
                  <a:ext uri="{0D108BD9-81ED-4DB2-BD59-A6C34878D82A}">
                    <a16:rowId xmlns:a16="http://schemas.microsoft.com/office/drawing/2014/main" val="3819577149"/>
                  </a:ext>
                </a:extLst>
              </a:tr>
              <a:tr h="647700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altLang="ko-KR" sz="1400" b="0" i="0"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coronavirus </a:t>
                      </a:r>
                      <a:endParaRPr lang="en-US" altLang="ko-KR" sz="2400" b="0" i="0">
                        <a:effectLst/>
                        <a:latin typeface="+mn-lt"/>
                      </a:endParaRPr>
                    </a:p>
                  </a:txBody>
                  <a:tcPr marT="22860" marB="22860"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ko-KR" altLang="en-US" sz="1400" b="0" i="0">
                          <a:effectLst/>
                          <a:latin typeface="마루 부리 Beta" panose="020B0600000101010101" pitchFamily="50" charset="-127"/>
                          <a:ea typeface="마루 부리 Beta" panose="020B0600000101010101" pitchFamily="50" charset="-127"/>
                        </a:rPr>
                        <a:t>코로나바이러스</a:t>
                      </a:r>
                      <a:r>
                        <a:rPr lang="en-US" altLang="ko-KR" sz="1400" b="0" i="0">
                          <a:effectLst/>
                          <a:latin typeface="마루 부리 Beta" panose="020B0600000101010101" pitchFamily="50" charset="-127"/>
                          <a:ea typeface="마루 부리 Beta" panose="020B0600000101010101" pitchFamily="50" charset="-127"/>
                        </a:rPr>
                        <a:t> </a:t>
                      </a:r>
                      <a:r>
                        <a:rPr lang="ko-KR" altLang="en-US" sz="1400" b="0" i="0">
                          <a:effectLst/>
                          <a:latin typeface="마루 부리 Beta" panose="020B0600000101010101" pitchFamily="50" charset="-127"/>
                          <a:ea typeface="마루 부리 Beta" panose="020B0600000101010101" pitchFamily="50" charset="-127"/>
                        </a:rPr>
                        <a:t>검색 비율</a:t>
                      </a:r>
                      <a:r>
                        <a:rPr lang="en-US" altLang="ko-KR" sz="1400" b="0" i="0">
                          <a:effectLst/>
                          <a:latin typeface="마루 부리 Beta" panose="020B0600000101010101" pitchFamily="50" charset="-127"/>
                          <a:ea typeface="마루 부리 Beta" panose="020B0600000101010101" pitchFamily="50" charset="-127"/>
                        </a:rPr>
                        <a:t> </a:t>
                      </a:r>
                      <a:endParaRPr lang="ko-KR" altLang="en-US" sz="2400" b="0" i="0">
                        <a:effectLst/>
                        <a:latin typeface="마루 부리 Beta" panose="020B0600000101010101" pitchFamily="50" charset="-127"/>
                        <a:ea typeface="마루 부리 Beta" panose="020B0600000101010101" pitchFamily="50" charset="-127"/>
                      </a:endParaRPr>
                    </a:p>
                  </a:txBody>
                  <a:tcPr marT="22860" marB="2286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사람들의 관심도를 알 수 있음</a:t>
                      </a:r>
                    </a:p>
                  </a:txBody>
                  <a:tcPr marT="22860" marB="22860" anchor="ctr"/>
                </a:tc>
                <a:extLst>
                  <a:ext uri="{0D108BD9-81ED-4DB2-BD59-A6C34878D82A}">
                    <a16:rowId xmlns:a16="http://schemas.microsoft.com/office/drawing/2014/main" val="159754932"/>
                  </a:ext>
                </a:extLst>
              </a:tr>
            </a:tbl>
          </a:graphicData>
        </a:graphic>
      </p:graphicFrame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DAB16E4-9273-4BF8-B2AD-4FCC6F2A1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9E57DC2-970A-4B3E-BB1C-7A09969E49DF}" type="slidenum">
              <a:rPr lang="en-US" altLang="ko-KR" noProof="0" smtClean="0"/>
              <a:t>8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5822425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0172F8-BC49-44DA-80B5-52E32FEF6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데이터 해석 과정 </a:t>
            </a:r>
            <a:r>
              <a:rPr lang="en-US" altLang="ko-KR" sz="2400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– </a:t>
            </a:r>
            <a:r>
              <a:rPr lang="ko-KR" altLang="en-US" sz="2400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인구밀도</a:t>
            </a:r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표 6">
                <a:extLst>
                  <a:ext uri="{FF2B5EF4-FFF2-40B4-BE49-F238E27FC236}">
                    <a16:creationId xmlns:a16="http://schemas.microsoft.com/office/drawing/2014/main" id="{64537AB7-9B85-4BCA-9D8A-3F779B5EB135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195415132"/>
                  </p:ext>
                </p:extLst>
              </p:nvPr>
            </p:nvGraphicFramePr>
            <p:xfrm>
              <a:off x="1371600" y="2286000"/>
              <a:ext cx="9697428" cy="3247290"/>
            </p:xfrm>
            <a:graphic>
              <a:graphicData uri="http://schemas.openxmlformats.org/drawingml/2006/table">
                <a:tbl>
                  <a:tblPr firstRow="1" bandRow="1">
                    <a:tableStyleId>{00A15C55-8517-42AA-B614-E9B94910E393}</a:tableStyleId>
                  </a:tblPr>
                  <a:tblGrid>
                    <a:gridCol w="2222082">
                      <a:extLst>
                        <a:ext uri="{9D8B030D-6E8A-4147-A177-3AD203B41FA5}">
                          <a16:colId xmlns:a16="http://schemas.microsoft.com/office/drawing/2014/main" val="169377367"/>
                        </a:ext>
                      </a:extLst>
                    </a:gridCol>
                    <a:gridCol w="3133805">
                      <a:extLst>
                        <a:ext uri="{9D8B030D-6E8A-4147-A177-3AD203B41FA5}">
                          <a16:colId xmlns:a16="http://schemas.microsoft.com/office/drawing/2014/main" val="765654823"/>
                        </a:ext>
                      </a:extLst>
                    </a:gridCol>
                    <a:gridCol w="4341541">
                      <a:extLst>
                        <a:ext uri="{9D8B030D-6E8A-4147-A177-3AD203B41FA5}">
                          <a16:colId xmlns:a16="http://schemas.microsoft.com/office/drawing/2014/main" val="3355210010"/>
                        </a:ext>
                      </a:extLst>
                    </a:gridCol>
                  </a:tblGrid>
                  <a:tr h="541215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000">
                              <a:solidFill>
                                <a:schemeClr val="tx1"/>
                              </a:solidFill>
                            </a:rPr>
                            <a:t>Column Name</a:t>
                          </a:r>
                          <a:endParaRPr lang="ko-KR" altLang="en-US" sz="2000">
                            <a:solidFill>
                              <a:schemeClr val="tx1"/>
                            </a:solidFill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2000">
                              <a:solidFill>
                                <a:schemeClr val="tx1"/>
                              </a:solidFill>
                            </a:rPr>
                            <a:t>포함하고 있는 데이터</a:t>
                          </a:r>
                          <a:endParaRPr lang="ko-KR" altLang="en-US" sz="200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2000">
                              <a:solidFill>
                                <a:schemeClr val="tx1"/>
                              </a:solidFill>
                            </a:rPr>
                            <a:t>활용</a:t>
                          </a:r>
                          <a:endParaRPr lang="ko-KR" altLang="en-US" sz="200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95611691"/>
                      </a:ext>
                    </a:extLst>
                  </a:tr>
                  <a:tr h="541215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/>
                            <a:t>기간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/>
                            <a:t>해당 통계의 년도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/>
                            <a:t>X</a:t>
                          </a:r>
                          <a:endParaRPr lang="ko-KR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831283035"/>
                      </a:ext>
                    </a:extLst>
                  </a:tr>
                  <a:tr h="541215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/>
                            <a:t>지역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/>
                            <a:t>서울의 각 자치구 이름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/>
                            <a:t>다른 데이터의 지역 이름과 매핑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700801611"/>
                      </a:ext>
                    </a:extLst>
                  </a:tr>
                  <a:tr h="541215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/>
                            <a:t>인구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/>
                            <a:t>해당 년도 자치구 인구수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/>
                            <a:t>X</a:t>
                          </a:r>
                          <a:endParaRPr lang="ko-KR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237846229"/>
                      </a:ext>
                    </a:extLst>
                  </a:tr>
                  <a:tr h="541215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/>
                            <a:t>면적</a:t>
                          </a:r>
                          <a:endParaRPr lang="en-US" altLang="ko-KR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/>
                            <a:t>자치구 면적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/>
                            <a:t>X</a:t>
                          </a:r>
                          <a:endParaRPr lang="ko-KR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071448875"/>
                      </a:ext>
                    </a:extLst>
                  </a:tr>
                  <a:tr h="541215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/>
                            <a:t>인구밀도</a:t>
                          </a:r>
                          <a:endParaRPr lang="en-US" altLang="ko-KR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 xmlns:m="http://schemas.openxmlformats.org/officeDocument/2006/math"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sSup>
                                <m:sSup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p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ko-KR" altLang="en-US" b="0" i="1" smtClean="0">
                                  <a:latin typeface="Cambria Math" panose="02040503050406030204" pitchFamily="18" charset="0"/>
                                </a:rPr>
                                <m:t>당</m:t>
                              </m:r>
                            </m:oMath>
                          </a14:m>
                          <a:r>
                            <a:rPr lang="ko-KR" altLang="en-US"/>
                            <a:t> 인구수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/>
                            <a:t>밀도와 다른 데이터 간의 상관관계 분석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73798464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표 6">
                <a:extLst>
                  <a:ext uri="{FF2B5EF4-FFF2-40B4-BE49-F238E27FC236}">
                    <a16:creationId xmlns:a16="http://schemas.microsoft.com/office/drawing/2014/main" id="{64537AB7-9B85-4BCA-9D8A-3F779B5EB135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195415132"/>
                  </p:ext>
                </p:extLst>
              </p:nvPr>
            </p:nvGraphicFramePr>
            <p:xfrm>
              <a:off x="1371600" y="2286000"/>
              <a:ext cx="9697428" cy="3247290"/>
            </p:xfrm>
            <a:graphic>
              <a:graphicData uri="http://schemas.openxmlformats.org/drawingml/2006/table">
                <a:tbl>
                  <a:tblPr firstRow="1" bandRow="1">
                    <a:tableStyleId>{00A15C55-8517-42AA-B614-E9B94910E393}</a:tableStyleId>
                  </a:tblPr>
                  <a:tblGrid>
                    <a:gridCol w="2222082">
                      <a:extLst>
                        <a:ext uri="{9D8B030D-6E8A-4147-A177-3AD203B41FA5}">
                          <a16:colId xmlns:a16="http://schemas.microsoft.com/office/drawing/2014/main" val="169377367"/>
                        </a:ext>
                      </a:extLst>
                    </a:gridCol>
                    <a:gridCol w="3133805">
                      <a:extLst>
                        <a:ext uri="{9D8B030D-6E8A-4147-A177-3AD203B41FA5}">
                          <a16:colId xmlns:a16="http://schemas.microsoft.com/office/drawing/2014/main" val="765654823"/>
                        </a:ext>
                      </a:extLst>
                    </a:gridCol>
                    <a:gridCol w="4341541">
                      <a:extLst>
                        <a:ext uri="{9D8B030D-6E8A-4147-A177-3AD203B41FA5}">
                          <a16:colId xmlns:a16="http://schemas.microsoft.com/office/drawing/2014/main" val="3355210010"/>
                        </a:ext>
                      </a:extLst>
                    </a:gridCol>
                  </a:tblGrid>
                  <a:tr h="541215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000">
                              <a:solidFill>
                                <a:schemeClr val="tx1"/>
                              </a:solidFill>
                            </a:rPr>
                            <a:t>Column Name</a:t>
                          </a:r>
                          <a:endParaRPr lang="ko-KR" altLang="en-US" sz="2000">
                            <a:solidFill>
                              <a:schemeClr val="tx1"/>
                            </a:solidFill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2000">
                              <a:solidFill>
                                <a:schemeClr val="tx1"/>
                              </a:solidFill>
                            </a:rPr>
                            <a:t>포함하고 있는 데이터</a:t>
                          </a:r>
                          <a:endParaRPr lang="ko-KR" altLang="en-US" sz="200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2000">
                              <a:solidFill>
                                <a:schemeClr val="tx1"/>
                              </a:solidFill>
                            </a:rPr>
                            <a:t>활용</a:t>
                          </a:r>
                          <a:endParaRPr lang="ko-KR" altLang="en-US" sz="200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95611691"/>
                      </a:ext>
                    </a:extLst>
                  </a:tr>
                  <a:tr h="541215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/>
                            <a:t>기간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/>
                            <a:t>해당 통계의 년도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/>
                            <a:t>X</a:t>
                          </a:r>
                          <a:endParaRPr lang="ko-KR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831283035"/>
                      </a:ext>
                    </a:extLst>
                  </a:tr>
                  <a:tr h="541215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/>
                            <a:t>지역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/>
                            <a:t>서울의 각 자치구 이름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/>
                            <a:t>다른 데이터의 지역 이름과 매핑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700801611"/>
                      </a:ext>
                    </a:extLst>
                  </a:tr>
                  <a:tr h="541215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/>
                            <a:t>인구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/>
                            <a:t>해당 년도 자치구 인구수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/>
                            <a:t>X</a:t>
                          </a:r>
                          <a:endParaRPr lang="ko-KR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237846229"/>
                      </a:ext>
                    </a:extLst>
                  </a:tr>
                  <a:tr h="541215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/>
                            <a:t>면적</a:t>
                          </a:r>
                          <a:endParaRPr lang="en-US" altLang="ko-KR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/>
                            <a:t>자치구 면적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/>
                            <a:t>X</a:t>
                          </a:r>
                          <a:endParaRPr lang="ko-KR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071448875"/>
                      </a:ext>
                    </a:extLst>
                  </a:tr>
                  <a:tr h="541215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/>
                            <a:t>인구밀도</a:t>
                          </a:r>
                          <a:endParaRPr lang="en-US" altLang="ko-KR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71401" t="-501124" r="-139300" b="-22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/>
                            <a:t>밀도와 다른 데이터 간의 상관관계 분석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73798464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7662F1F-D46F-4CBB-A48B-E7817E1473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9E57DC2-970A-4B3E-BB1C-7A09969E49DF}" type="slidenum">
              <a:rPr lang="en-US" altLang="ko-KR" noProof="0" smtClean="0"/>
              <a:t>9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949088744"/>
      </p:ext>
    </p:extLst>
  </p:cSld>
  <p:clrMapOvr>
    <a:masterClrMapping/>
  </p:clrMapOvr>
</p:sld>
</file>

<file path=ppt/theme/theme1.xml><?xml version="1.0" encoding="utf-8"?>
<a:theme xmlns:a="http://schemas.openxmlformats.org/drawingml/2006/main" name="자르기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사용자 지정 1">
      <a:majorFont>
        <a:latin typeface="마루 부리 Beta"/>
        <a:ea typeface="마루 부리 Beta"/>
        <a:cs typeface=""/>
      </a:majorFont>
      <a:minorFont>
        <a:latin typeface="마루 부리 Beta"/>
        <a:ea typeface="마루 부리 Beta"/>
        <a:cs typeface="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1c2eb7a32e66fb6e4260f3771546a5e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04e1f6479c48b08974ba73b5ca973489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4082C27-02EB-4B4A-A84F-7021AA79D4D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E155078-021E-49AB-8F30-C53CA1A5999D}">
  <ds:schemaRefs>
    <ds:schemaRef ds:uri="http://purl.org/dc/elements/1.1/"/>
    <ds:schemaRef ds:uri="http://schemas.microsoft.com/office/2006/documentManagement/types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71af3243-3dd4-4a8d-8c0d-dd76da1f02a5"/>
    <ds:schemaRef ds:uri="16c05727-aa75-4e4a-9b5f-8a80a1165891"/>
    <ds:schemaRef ds:uri="http://schemas.microsoft.com/office/2006/metadata/properties"/>
    <ds:schemaRef ds:uri="http://www.w3.org/XML/1998/namespace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D26757D5-6F93-45B0-82A2-39BC87D70F3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22</TotalTime>
  <Words>908</Words>
  <Application>Microsoft Office PowerPoint</Application>
  <PresentationFormat>와이드스크린</PresentationFormat>
  <Paragraphs>273</Paragraphs>
  <Slides>34</Slides>
  <Notes>27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42" baseType="lpstr">
      <vt:lpstr>DX</vt:lpstr>
      <vt:lpstr>마루 부리 Beta</vt:lpstr>
      <vt:lpstr>마루 부리OTF Beta</vt:lpstr>
      <vt:lpstr>맑은 고딕</vt:lpstr>
      <vt:lpstr>Cambria Math</vt:lpstr>
      <vt:lpstr>Franklin Gothic Book</vt:lpstr>
      <vt:lpstr>Wingdings</vt:lpstr>
      <vt:lpstr>자르기</vt:lpstr>
      <vt:lpstr>데이터 시각화 경진대회</vt:lpstr>
      <vt:lpstr>COVID-19 + 유동인구   데이터 시각화 및 분석</vt:lpstr>
      <vt:lpstr>코로나 바이러스의 진행 과정</vt:lpstr>
      <vt:lpstr>코로나 바이러스의 진행 과정</vt:lpstr>
      <vt:lpstr>활용한 데이터 목록</vt:lpstr>
      <vt:lpstr>데이터 해석 과정 – 유동인구 데이터 </vt:lpstr>
      <vt:lpstr>데이터 해석 과정 – 코로나 확진자 정보</vt:lpstr>
      <vt:lpstr>데이터 해석 과정 – 검색 트렌드</vt:lpstr>
      <vt:lpstr>데이터 해석 과정 – 인구밀도</vt:lpstr>
      <vt:lpstr>데이터 설명 – 서울시 지도 좌표 데이터</vt:lpstr>
      <vt:lpstr>데이터 분석 및 시각화</vt:lpstr>
      <vt:lpstr>코로나 검색 추이</vt:lpstr>
      <vt:lpstr>일별  확진자수</vt:lpstr>
      <vt:lpstr>일별  확진자 수 &amp;검색률 비교</vt:lpstr>
      <vt:lpstr>유동인구 주차별 비교</vt:lpstr>
      <vt:lpstr>1월 유동인구 일별 추이</vt:lpstr>
      <vt:lpstr>1월 24일의 사건</vt:lpstr>
      <vt:lpstr>2월 유동인구 일별 추이</vt:lpstr>
      <vt:lpstr>2월 23일의 사건</vt:lpstr>
      <vt:lpstr>3월 유동인구 일별 추이</vt:lpstr>
      <vt:lpstr>서울시 일별 확진자 현황</vt:lpstr>
      <vt:lpstr>3월 10일의 사건</vt:lpstr>
      <vt:lpstr>1월 대비  2월 유동인구 지역별 감소 추이</vt:lpstr>
      <vt:lpstr>1월 대비 3월 유동인구  지역별 감소 추이</vt:lpstr>
      <vt:lpstr>1월 대비 3월 유동인구 연령별 감소 추이</vt:lpstr>
      <vt:lpstr>인사이트 추출</vt:lpstr>
      <vt:lpstr>유동인구 -신규 확진자 수 선형회귀 결과</vt:lpstr>
      <vt:lpstr>서울  자치구별  인구밀도</vt:lpstr>
      <vt:lpstr>서울  자치구별 유동인구 증감률</vt:lpstr>
      <vt:lpstr>인구밀도 -유동인구  증감률 선형회귀 결과</vt:lpstr>
      <vt:lpstr>주차별  신규 확진자 수 &amp; 주별 유동인구 수</vt:lpstr>
      <vt:lpstr>인구밀도 -신규확진자   선형회귀결과</vt:lpstr>
      <vt:lpstr>결론</vt:lpstr>
      <vt:lpstr>감사합니다!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데이터 시각화 경진대회</dc:title>
  <dc:creator>LeeChanhyo</dc:creator>
  <cp:lastModifiedBy>안수현</cp:lastModifiedBy>
  <cp:revision>5</cp:revision>
  <dcterms:created xsi:type="dcterms:W3CDTF">2020-10-28T13:50:25Z</dcterms:created>
  <dcterms:modified xsi:type="dcterms:W3CDTF">2020-10-28T14:27:45Z</dcterms:modified>
</cp:coreProperties>
</file>